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4" r:id="rId7"/>
    <p:sldId id="261" r:id="rId8"/>
    <p:sldId id="262"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ctor" initials="V" lastIdx="15" clrIdx="0">
    <p:extLst>
      <p:ext uri="{19B8F6BF-5375-455C-9EA6-DF929625EA0E}">
        <p15:presenceInfo xmlns:p15="http://schemas.microsoft.com/office/powerpoint/2012/main" userId="Vict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5" d="100"/>
          <a:sy n="75" d="100"/>
        </p:scale>
        <p:origin x="48" y="41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2-28T21:19:32.605" idx="7">
    <p:pos x="10" y="10"/>
    <p:text>Duhem makes 2 main statements in the text we were supposed to read. First im gonna state what they are and then im gonna explain how he arrived at his conclusion bzw. what his reasoning behind these statements were</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2-28T20:52:45.609" idx="3">
    <p:pos x="10" y="10"/>
    <p:text>Basically the theory was that if you reflect a light off of a glass surface in a particular way, there ought to be interference patterns appearing</p:text>
    <p:extLst>
      <p:ext uri="{C676402C-5697-4E1C-873F-D02D1690AC5C}">
        <p15:threadingInfo xmlns:p15="http://schemas.microsoft.com/office/powerpoint/2012/main" timeZoneBias="-60"/>
      </p:ext>
    </p:extLst>
  </p:cm>
  <p:cm authorId="1" dt="2019-03-01T10:25:07.429" idx="14">
    <p:pos x="146" y="146"/>
    <p:text>Such a mode of demonstration seems as convincing and as irrefutable as the proof by reduction to absurdity customary among
mathematicians; moreover, this demonstration is copied from the reduction to absurdity, experimental contradiction playing the same
role in one as logical contradiction plays in the other.</p:text>
    <p:extLst>
      <p:ext uri="{C676402C-5697-4E1C-873F-D02D1690AC5C}">
        <p15:threadingInfo xmlns:p15="http://schemas.microsoft.com/office/powerpoint/2012/main" timeZoneBias="-6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9-02-28T20:48:18.423" idx="2">
    <p:pos x="10" y="10"/>
    <p:text>- Math is entirely closed off from everything worldly that exceeds the scope of the system which was defined by humans
- Physics doesn’t have the same type of luxury. It is not closed off from anything worldly as it is the science that aims to explain the universe
- By simply looking at an apple you can't gain new insights into the field of math. However, it is entirely possible to do this in the field of physics. As a matter of fact Isaac Newton came up with his theory of gravity when an apple fell on his head</p:text>
    <p:extLst>
      <p:ext uri="{C676402C-5697-4E1C-873F-D02D1690AC5C}">
        <p15:threadingInfo xmlns:p15="http://schemas.microsoft.com/office/powerpoint/2012/main" timeZoneBias="-6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9-02-28T20:47:51.445" idx="1">
    <p:pos x="10" y="10"/>
    <p:text>-	Wiener did not draw on one theory exclusively. He made use of several assumptions/theories regarding and in doing so he assumed them to be correct</p:text>
    <p:extLst>
      <p:ext uri="{C676402C-5697-4E1C-873F-D02D1690AC5C}">
        <p15:threadingInfo xmlns:p15="http://schemas.microsoft.com/office/powerpoint/2012/main" timeZoneBias="-60"/>
      </p:ext>
    </p:extLst>
  </p:cm>
  <p:cm authorId="1" dt="2019-03-01T11:34:06.759" idx="15">
    <p:pos x="282" y="282"/>
    <p:text>The only thing the experiment teaches us is that among the propositions used to predict the phenomenon and to establish whether it would be produced, there is at least one error; but where this error lies is just what it does not tell us. The physicist may declare that this error is contained in exactly the proposition he wishes to refute, but is he sure it is not in another proposition? If he is, he accepts implicitly the accuracy of all the other propositions he has used, and the validity of his conclusion is as great as the validity of his confidence</p:text>
    <p:extLst>
      <p:ext uri="{C676402C-5697-4E1C-873F-D02D1690AC5C}">
        <p15:threadingInfo xmlns:p15="http://schemas.microsoft.com/office/powerpoint/2012/main" timeZoneBias="-6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9-02-28T20:47:51.445" idx="1">
    <p:pos x="10" y="10"/>
    <p:text>-	Wiener did not draw on one theory exclusively. He made use of several assumptions/theories regarding and in doing so he assumed them to be correct</p:text>
    <p:extLst>
      <p:ext uri="{C676402C-5697-4E1C-873F-D02D1690AC5C}">
        <p15:threadingInfo xmlns:p15="http://schemas.microsoft.com/office/powerpoint/2012/main" timeZoneBias="-60"/>
      </p:ext>
    </p:extLst>
  </p:cm>
  <p:cm authorId="1" dt="2019-02-28T21:39:15.298" idx="12">
    <p:pos x="146" y="146"/>
    <p:text>Illustrate all the other theories and then put a big question mark over it</p:text>
    <p:extLst>
      <p:ext uri="{C676402C-5697-4E1C-873F-D02D1690AC5C}">
        <p15:threadingInfo xmlns:p15="http://schemas.microsoft.com/office/powerpoint/2012/main" timeZoneBias="-60"/>
      </p:ext>
    </p:extLst>
  </p:cm>
  <p:cm authorId="1" dt="2019-03-01T10:04:24.888" idx="13">
    <p:pos x="282" y="282"/>
    <p:text>In sum, the physicist can never subject an isolated hypothesis to experimental test, but only a whole group of hypotheses; when the experiment is in disagreement with his predictions, what he learns is that at least one of the hypotheses constituting this group is unacceptable and ought to be modified; but the experiment does not designate which one should be changed.</p:text>
    <p:extLst>
      <p:ext uri="{C676402C-5697-4E1C-873F-D02D1690AC5C}">
        <p15:threadingInfo xmlns:p15="http://schemas.microsoft.com/office/powerpoint/2012/main" timeZoneBias="-6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19-02-28T21:17:12" idx="4">
    <p:pos x="10" y="10"/>
    <p:text>experimental contradiction does not have the power to transform a physical
hypothesis into an indisputable truth; in order to confer this power
on it, it would be necessary to enumerate completely the various
hypotheses which may cover a determinate group of phenomena;</p:text>
    <p:extLst>
      <p:ext uri="{C676402C-5697-4E1C-873F-D02D1690AC5C}">
        <p15:threadingInfo xmlns:p15="http://schemas.microsoft.com/office/powerpoint/2012/main" timeZoneBias="-6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19-02-28T21:18:34.089" idx="5">
    <p:pos x="10" y="10"/>
    <p:text>But let us admit for a moment that in each of these systems everything is compelled to be necessary by strict logic, except a single
hypothesis; consequently, let us admit that the facts, in condemning
one of the two systems, condemn once and for all the single doubtful assumption it contains. Does it follow that we can find in the
"crucial experiment" an irrefutable procedure for transforming one
of the two hypotheses before us into a demonstrated truth? Between two contradictory theorems of geometry there is no room
for a third judgment; if one is false, the other is necessarily true.</p:text>
    <p:extLst>
      <p:ext uri="{C676402C-5697-4E1C-873F-D02D1690AC5C}">
        <p15:threadingInfo xmlns:p15="http://schemas.microsoft.com/office/powerpoint/2012/main" timeZoneBias="-60"/>
      </p:ext>
    </p:extLst>
  </p:cm>
  <p:cm authorId="1" dt="2019-02-28T21:18:54.236" idx="6">
    <p:pos x="146" y="146"/>
    <p:text>-	Light Experiment wave vs. projectile 
o	It’s not just hypothesis 1 vs hypothesis 2. It’s system vs system i.e. Newton’s optics and huygen’s optics</p:text>
    <p:extLst>
      <p:ext uri="{C676402C-5697-4E1C-873F-D02D1690AC5C}">
        <p15:threadingInfo xmlns:p15="http://schemas.microsoft.com/office/powerpoint/2012/main" timeZoneBias="-6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19-02-28T21:18:34.089" idx="5">
    <p:pos x="10" y="10"/>
    <p:text>But let us admit for a moment that in each of these systems everything is compelled to be necessary by strict logic, except a single
hypothesis; consequently, let us admit that the facts, in condemning
one of the two systems, condemn once and for all the single doubtful assumption it contains. Does it follow that we can find in the
"crucial experiment" an irrefutable procedure for transforming one
of the two hypotheses before us into a demonstrated truth? Between two contradictory theorems of geometry there is no room
for a third judgment; if one is false, the other is necessarily true.</p:text>
    <p:extLst>
      <p:ext uri="{C676402C-5697-4E1C-873F-D02D1690AC5C}">
        <p15:threadingInfo xmlns:p15="http://schemas.microsoft.com/office/powerpoint/2012/main" timeZoneBias="-60"/>
      </p:ext>
    </p:extLst>
  </p:cm>
  <p:cm authorId="1" dt="2019-02-28T21:18:54.236" idx="6">
    <p:pos x="146" y="146"/>
    <p:text>-	Light Experiment wave vs. projectile 
o	It’s not just hypothesis 1 vs hypothesis 2. It’s system vs system i.e. Newton’s optics and huygen’s optics</p:text>
    <p:extLst>
      <p:ext uri="{C676402C-5697-4E1C-873F-D02D1690AC5C}">
        <p15:threadingInfo xmlns:p15="http://schemas.microsoft.com/office/powerpoint/2012/main" timeZoneBias="-6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2ED9F-B0C2-4F6A-A11E-AABD063C775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9D10F02-A111-49BD-BC94-668895877D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CB4E1A4-A885-41F7-A802-7BE31AB3ED81}"/>
              </a:ext>
            </a:extLst>
          </p:cNvPr>
          <p:cNvSpPr>
            <a:spLocks noGrp="1"/>
          </p:cNvSpPr>
          <p:nvPr>
            <p:ph type="dt" sz="half" idx="10"/>
          </p:nvPr>
        </p:nvSpPr>
        <p:spPr/>
        <p:txBody>
          <a:bodyPr/>
          <a:lstStyle/>
          <a:p>
            <a:fld id="{5C95CFB1-0084-4E42-80DB-F21EE6633B0F}" type="datetimeFigureOut">
              <a:rPr lang="en-US" smtClean="0"/>
              <a:t>2/28/2019</a:t>
            </a:fld>
            <a:endParaRPr lang="en-US"/>
          </a:p>
        </p:txBody>
      </p:sp>
      <p:sp>
        <p:nvSpPr>
          <p:cNvPr id="5" name="Footer Placeholder 4">
            <a:extLst>
              <a:ext uri="{FF2B5EF4-FFF2-40B4-BE49-F238E27FC236}">
                <a16:creationId xmlns:a16="http://schemas.microsoft.com/office/drawing/2014/main" id="{F9414D15-F321-4C8E-A923-FF5922B8DF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90BFF4-ED20-4801-954B-C809430F1434}"/>
              </a:ext>
            </a:extLst>
          </p:cNvPr>
          <p:cNvSpPr>
            <a:spLocks noGrp="1"/>
          </p:cNvSpPr>
          <p:nvPr>
            <p:ph type="sldNum" sz="quarter" idx="12"/>
          </p:nvPr>
        </p:nvSpPr>
        <p:spPr/>
        <p:txBody>
          <a:bodyPr/>
          <a:lstStyle/>
          <a:p>
            <a:fld id="{893F13A7-5F3E-479D-9861-68180B7CC893}" type="slidenum">
              <a:rPr lang="en-US" smtClean="0"/>
              <a:t>‹#›</a:t>
            </a:fld>
            <a:endParaRPr lang="en-US"/>
          </a:p>
        </p:txBody>
      </p:sp>
    </p:spTree>
    <p:extLst>
      <p:ext uri="{BB962C8B-B14F-4D97-AF65-F5344CB8AC3E}">
        <p14:creationId xmlns:p14="http://schemas.microsoft.com/office/powerpoint/2010/main" val="1340729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36962-891D-4885-A0AC-56FF2DE814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AFAC2B3-2611-459B-95FC-6B36309187A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F80C70-76B0-4CCB-9263-DBCD62816455}"/>
              </a:ext>
            </a:extLst>
          </p:cNvPr>
          <p:cNvSpPr>
            <a:spLocks noGrp="1"/>
          </p:cNvSpPr>
          <p:nvPr>
            <p:ph type="dt" sz="half" idx="10"/>
          </p:nvPr>
        </p:nvSpPr>
        <p:spPr/>
        <p:txBody>
          <a:bodyPr/>
          <a:lstStyle/>
          <a:p>
            <a:fld id="{5C95CFB1-0084-4E42-80DB-F21EE6633B0F}" type="datetimeFigureOut">
              <a:rPr lang="en-US" smtClean="0"/>
              <a:t>2/28/2019</a:t>
            </a:fld>
            <a:endParaRPr lang="en-US"/>
          </a:p>
        </p:txBody>
      </p:sp>
      <p:sp>
        <p:nvSpPr>
          <p:cNvPr id="5" name="Footer Placeholder 4">
            <a:extLst>
              <a:ext uri="{FF2B5EF4-FFF2-40B4-BE49-F238E27FC236}">
                <a16:creationId xmlns:a16="http://schemas.microsoft.com/office/drawing/2014/main" id="{A7DD0750-139C-4855-83FF-9E3325E13A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8C641A-3503-42AA-9F60-D11DEE33A637}"/>
              </a:ext>
            </a:extLst>
          </p:cNvPr>
          <p:cNvSpPr>
            <a:spLocks noGrp="1"/>
          </p:cNvSpPr>
          <p:nvPr>
            <p:ph type="sldNum" sz="quarter" idx="12"/>
          </p:nvPr>
        </p:nvSpPr>
        <p:spPr/>
        <p:txBody>
          <a:bodyPr/>
          <a:lstStyle/>
          <a:p>
            <a:fld id="{893F13A7-5F3E-479D-9861-68180B7CC893}" type="slidenum">
              <a:rPr lang="en-US" smtClean="0"/>
              <a:t>‹#›</a:t>
            </a:fld>
            <a:endParaRPr lang="en-US"/>
          </a:p>
        </p:txBody>
      </p:sp>
    </p:spTree>
    <p:extLst>
      <p:ext uri="{BB962C8B-B14F-4D97-AF65-F5344CB8AC3E}">
        <p14:creationId xmlns:p14="http://schemas.microsoft.com/office/powerpoint/2010/main" val="3260357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143346-322A-4EE7-B2E3-8059ED47859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1F2679E-91BA-470C-ADF5-A9BEB6BE791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761C0C-596B-47E5-923A-2EB0C49C2A47}"/>
              </a:ext>
            </a:extLst>
          </p:cNvPr>
          <p:cNvSpPr>
            <a:spLocks noGrp="1"/>
          </p:cNvSpPr>
          <p:nvPr>
            <p:ph type="dt" sz="half" idx="10"/>
          </p:nvPr>
        </p:nvSpPr>
        <p:spPr/>
        <p:txBody>
          <a:bodyPr/>
          <a:lstStyle/>
          <a:p>
            <a:fld id="{5C95CFB1-0084-4E42-80DB-F21EE6633B0F}" type="datetimeFigureOut">
              <a:rPr lang="en-US" smtClean="0"/>
              <a:t>2/28/2019</a:t>
            </a:fld>
            <a:endParaRPr lang="en-US"/>
          </a:p>
        </p:txBody>
      </p:sp>
      <p:sp>
        <p:nvSpPr>
          <p:cNvPr id="5" name="Footer Placeholder 4">
            <a:extLst>
              <a:ext uri="{FF2B5EF4-FFF2-40B4-BE49-F238E27FC236}">
                <a16:creationId xmlns:a16="http://schemas.microsoft.com/office/drawing/2014/main" id="{57BF3AB9-E791-4A2E-A27F-FCB66F2841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88971E-567C-4B42-8453-508CA8C55291}"/>
              </a:ext>
            </a:extLst>
          </p:cNvPr>
          <p:cNvSpPr>
            <a:spLocks noGrp="1"/>
          </p:cNvSpPr>
          <p:nvPr>
            <p:ph type="sldNum" sz="quarter" idx="12"/>
          </p:nvPr>
        </p:nvSpPr>
        <p:spPr/>
        <p:txBody>
          <a:bodyPr/>
          <a:lstStyle/>
          <a:p>
            <a:fld id="{893F13A7-5F3E-479D-9861-68180B7CC893}" type="slidenum">
              <a:rPr lang="en-US" smtClean="0"/>
              <a:t>‹#›</a:t>
            </a:fld>
            <a:endParaRPr lang="en-US"/>
          </a:p>
        </p:txBody>
      </p:sp>
    </p:spTree>
    <p:extLst>
      <p:ext uri="{BB962C8B-B14F-4D97-AF65-F5344CB8AC3E}">
        <p14:creationId xmlns:p14="http://schemas.microsoft.com/office/powerpoint/2010/main" val="868133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52F14-80F3-4F41-A87D-CF91EF3472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6F86BA-27DD-4D20-8F88-88EF152699D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3AF078-703F-43A2-AA90-74B5A555B126}"/>
              </a:ext>
            </a:extLst>
          </p:cNvPr>
          <p:cNvSpPr>
            <a:spLocks noGrp="1"/>
          </p:cNvSpPr>
          <p:nvPr>
            <p:ph type="dt" sz="half" idx="10"/>
          </p:nvPr>
        </p:nvSpPr>
        <p:spPr/>
        <p:txBody>
          <a:bodyPr/>
          <a:lstStyle/>
          <a:p>
            <a:fld id="{5C95CFB1-0084-4E42-80DB-F21EE6633B0F}" type="datetimeFigureOut">
              <a:rPr lang="en-US" smtClean="0"/>
              <a:t>2/28/2019</a:t>
            </a:fld>
            <a:endParaRPr lang="en-US"/>
          </a:p>
        </p:txBody>
      </p:sp>
      <p:sp>
        <p:nvSpPr>
          <p:cNvPr id="5" name="Footer Placeholder 4">
            <a:extLst>
              <a:ext uri="{FF2B5EF4-FFF2-40B4-BE49-F238E27FC236}">
                <a16:creationId xmlns:a16="http://schemas.microsoft.com/office/drawing/2014/main" id="{CB8ADD22-BE8E-4EDC-A09F-45DD9DA4DE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DF6182-94A4-4E87-98E7-F9F333FF08C2}"/>
              </a:ext>
            </a:extLst>
          </p:cNvPr>
          <p:cNvSpPr>
            <a:spLocks noGrp="1"/>
          </p:cNvSpPr>
          <p:nvPr>
            <p:ph type="sldNum" sz="quarter" idx="12"/>
          </p:nvPr>
        </p:nvSpPr>
        <p:spPr/>
        <p:txBody>
          <a:bodyPr/>
          <a:lstStyle/>
          <a:p>
            <a:fld id="{893F13A7-5F3E-479D-9861-68180B7CC893}" type="slidenum">
              <a:rPr lang="en-US" smtClean="0"/>
              <a:t>‹#›</a:t>
            </a:fld>
            <a:endParaRPr lang="en-US"/>
          </a:p>
        </p:txBody>
      </p:sp>
    </p:spTree>
    <p:extLst>
      <p:ext uri="{BB962C8B-B14F-4D97-AF65-F5344CB8AC3E}">
        <p14:creationId xmlns:p14="http://schemas.microsoft.com/office/powerpoint/2010/main" val="3303170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CBAD7-D450-4DF1-8C14-46CDB2B519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015906-FE54-4938-BF91-8BFDD4D672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3A8A0C8-82C8-46E0-AE06-71AC5141798D}"/>
              </a:ext>
            </a:extLst>
          </p:cNvPr>
          <p:cNvSpPr>
            <a:spLocks noGrp="1"/>
          </p:cNvSpPr>
          <p:nvPr>
            <p:ph type="dt" sz="half" idx="10"/>
          </p:nvPr>
        </p:nvSpPr>
        <p:spPr/>
        <p:txBody>
          <a:bodyPr/>
          <a:lstStyle/>
          <a:p>
            <a:fld id="{5C95CFB1-0084-4E42-80DB-F21EE6633B0F}" type="datetimeFigureOut">
              <a:rPr lang="en-US" smtClean="0"/>
              <a:t>2/28/2019</a:t>
            </a:fld>
            <a:endParaRPr lang="en-US"/>
          </a:p>
        </p:txBody>
      </p:sp>
      <p:sp>
        <p:nvSpPr>
          <p:cNvPr id="5" name="Footer Placeholder 4">
            <a:extLst>
              <a:ext uri="{FF2B5EF4-FFF2-40B4-BE49-F238E27FC236}">
                <a16:creationId xmlns:a16="http://schemas.microsoft.com/office/drawing/2014/main" id="{78E76E2A-5E6C-4E83-AC22-50D3EEC451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3054B3-19AF-4334-9C74-8CE638712D9B}"/>
              </a:ext>
            </a:extLst>
          </p:cNvPr>
          <p:cNvSpPr>
            <a:spLocks noGrp="1"/>
          </p:cNvSpPr>
          <p:nvPr>
            <p:ph type="sldNum" sz="quarter" idx="12"/>
          </p:nvPr>
        </p:nvSpPr>
        <p:spPr/>
        <p:txBody>
          <a:bodyPr/>
          <a:lstStyle/>
          <a:p>
            <a:fld id="{893F13A7-5F3E-479D-9861-68180B7CC893}" type="slidenum">
              <a:rPr lang="en-US" smtClean="0"/>
              <a:t>‹#›</a:t>
            </a:fld>
            <a:endParaRPr lang="en-US"/>
          </a:p>
        </p:txBody>
      </p:sp>
    </p:spTree>
    <p:extLst>
      <p:ext uri="{BB962C8B-B14F-4D97-AF65-F5344CB8AC3E}">
        <p14:creationId xmlns:p14="http://schemas.microsoft.com/office/powerpoint/2010/main" val="1219885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315A7-CC97-4D2B-98DC-06EBA78E7D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43E2A9-ED66-4627-A118-56E8F9AE223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583AA67-02D5-4FF4-A4FC-DCAAAFD26A4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0D3E10D-DB93-47C4-AF8F-77B66FD5D4F6}"/>
              </a:ext>
            </a:extLst>
          </p:cNvPr>
          <p:cNvSpPr>
            <a:spLocks noGrp="1"/>
          </p:cNvSpPr>
          <p:nvPr>
            <p:ph type="dt" sz="half" idx="10"/>
          </p:nvPr>
        </p:nvSpPr>
        <p:spPr/>
        <p:txBody>
          <a:bodyPr/>
          <a:lstStyle/>
          <a:p>
            <a:fld id="{5C95CFB1-0084-4E42-80DB-F21EE6633B0F}" type="datetimeFigureOut">
              <a:rPr lang="en-US" smtClean="0"/>
              <a:t>2/28/2019</a:t>
            </a:fld>
            <a:endParaRPr lang="en-US"/>
          </a:p>
        </p:txBody>
      </p:sp>
      <p:sp>
        <p:nvSpPr>
          <p:cNvPr id="6" name="Footer Placeholder 5">
            <a:extLst>
              <a:ext uri="{FF2B5EF4-FFF2-40B4-BE49-F238E27FC236}">
                <a16:creationId xmlns:a16="http://schemas.microsoft.com/office/drawing/2014/main" id="{97D12D32-3024-4ABC-A1D2-5427AFD1D7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576CD6-FBE2-466A-9FD4-CD50D3348695}"/>
              </a:ext>
            </a:extLst>
          </p:cNvPr>
          <p:cNvSpPr>
            <a:spLocks noGrp="1"/>
          </p:cNvSpPr>
          <p:nvPr>
            <p:ph type="sldNum" sz="quarter" idx="12"/>
          </p:nvPr>
        </p:nvSpPr>
        <p:spPr/>
        <p:txBody>
          <a:bodyPr/>
          <a:lstStyle/>
          <a:p>
            <a:fld id="{893F13A7-5F3E-479D-9861-68180B7CC893}" type="slidenum">
              <a:rPr lang="en-US" smtClean="0"/>
              <a:t>‹#›</a:t>
            </a:fld>
            <a:endParaRPr lang="en-US"/>
          </a:p>
        </p:txBody>
      </p:sp>
    </p:spTree>
    <p:extLst>
      <p:ext uri="{BB962C8B-B14F-4D97-AF65-F5344CB8AC3E}">
        <p14:creationId xmlns:p14="http://schemas.microsoft.com/office/powerpoint/2010/main" val="4245800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7CFB9-C61F-4C4B-8FD5-D8D5BCCFD25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AFA0922-94E0-406A-9FA9-6F36952A31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90632E1-AEAB-461B-A8E9-B642BD5AA48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A32946-27A9-4A25-AE40-DF748099AD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7C52658-5B9B-4465-9B7D-91DBF49FE3B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4F4956-2456-4757-9A8A-AF2F4BD6BDBC}"/>
              </a:ext>
            </a:extLst>
          </p:cNvPr>
          <p:cNvSpPr>
            <a:spLocks noGrp="1"/>
          </p:cNvSpPr>
          <p:nvPr>
            <p:ph type="dt" sz="half" idx="10"/>
          </p:nvPr>
        </p:nvSpPr>
        <p:spPr/>
        <p:txBody>
          <a:bodyPr/>
          <a:lstStyle/>
          <a:p>
            <a:fld id="{5C95CFB1-0084-4E42-80DB-F21EE6633B0F}" type="datetimeFigureOut">
              <a:rPr lang="en-US" smtClean="0"/>
              <a:t>2/28/2019</a:t>
            </a:fld>
            <a:endParaRPr lang="en-US"/>
          </a:p>
        </p:txBody>
      </p:sp>
      <p:sp>
        <p:nvSpPr>
          <p:cNvPr id="8" name="Footer Placeholder 7">
            <a:extLst>
              <a:ext uri="{FF2B5EF4-FFF2-40B4-BE49-F238E27FC236}">
                <a16:creationId xmlns:a16="http://schemas.microsoft.com/office/drawing/2014/main" id="{86D043A4-D507-48A5-A069-26E8EE77CA9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837BA0D-8B5A-4D23-BA52-ABAF7AE97585}"/>
              </a:ext>
            </a:extLst>
          </p:cNvPr>
          <p:cNvSpPr>
            <a:spLocks noGrp="1"/>
          </p:cNvSpPr>
          <p:nvPr>
            <p:ph type="sldNum" sz="quarter" idx="12"/>
          </p:nvPr>
        </p:nvSpPr>
        <p:spPr/>
        <p:txBody>
          <a:bodyPr/>
          <a:lstStyle/>
          <a:p>
            <a:fld id="{893F13A7-5F3E-479D-9861-68180B7CC893}" type="slidenum">
              <a:rPr lang="en-US" smtClean="0"/>
              <a:t>‹#›</a:t>
            </a:fld>
            <a:endParaRPr lang="en-US"/>
          </a:p>
        </p:txBody>
      </p:sp>
    </p:spTree>
    <p:extLst>
      <p:ext uri="{BB962C8B-B14F-4D97-AF65-F5344CB8AC3E}">
        <p14:creationId xmlns:p14="http://schemas.microsoft.com/office/powerpoint/2010/main" val="2479020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D342A-F5C4-46D1-B66C-B3F0CFF393A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022D9EE-6364-4AE2-8A38-C1D4801F5747}"/>
              </a:ext>
            </a:extLst>
          </p:cNvPr>
          <p:cNvSpPr>
            <a:spLocks noGrp="1"/>
          </p:cNvSpPr>
          <p:nvPr>
            <p:ph type="dt" sz="half" idx="10"/>
          </p:nvPr>
        </p:nvSpPr>
        <p:spPr/>
        <p:txBody>
          <a:bodyPr/>
          <a:lstStyle/>
          <a:p>
            <a:fld id="{5C95CFB1-0084-4E42-80DB-F21EE6633B0F}" type="datetimeFigureOut">
              <a:rPr lang="en-US" smtClean="0"/>
              <a:t>2/28/2019</a:t>
            </a:fld>
            <a:endParaRPr lang="en-US"/>
          </a:p>
        </p:txBody>
      </p:sp>
      <p:sp>
        <p:nvSpPr>
          <p:cNvPr id="4" name="Footer Placeholder 3">
            <a:extLst>
              <a:ext uri="{FF2B5EF4-FFF2-40B4-BE49-F238E27FC236}">
                <a16:creationId xmlns:a16="http://schemas.microsoft.com/office/drawing/2014/main" id="{AEBFC09B-FEFC-402F-9127-B8E63C50E6C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96661A-BD4D-4C28-A14E-AF4E0A4D6EB1}"/>
              </a:ext>
            </a:extLst>
          </p:cNvPr>
          <p:cNvSpPr>
            <a:spLocks noGrp="1"/>
          </p:cNvSpPr>
          <p:nvPr>
            <p:ph type="sldNum" sz="quarter" idx="12"/>
          </p:nvPr>
        </p:nvSpPr>
        <p:spPr/>
        <p:txBody>
          <a:bodyPr/>
          <a:lstStyle/>
          <a:p>
            <a:fld id="{893F13A7-5F3E-479D-9861-68180B7CC893}" type="slidenum">
              <a:rPr lang="en-US" smtClean="0"/>
              <a:t>‹#›</a:t>
            </a:fld>
            <a:endParaRPr lang="en-US"/>
          </a:p>
        </p:txBody>
      </p:sp>
    </p:spTree>
    <p:extLst>
      <p:ext uri="{BB962C8B-B14F-4D97-AF65-F5344CB8AC3E}">
        <p14:creationId xmlns:p14="http://schemas.microsoft.com/office/powerpoint/2010/main" val="1735670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246A2B-AE31-4BAB-AAFF-F7D1FCF602E0}"/>
              </a:ext>
            </a:extLst>
          </p:cNvPr>
          <p:cNvSpPr>
            <a:spLocks noGrp="1"/>
          </p:cNvSpPr>
          <p:nvPr>
            <p:ph type="dt" sz="half" idx="10"/>
          </p:nvPr>
        </p:nvSpPr>
        <p:spPr/>
        <p:txBody>
          <a:bodyPr/>
          <a:lstStyle/>
          <a:p>
            <a:fld id="{5C95CFB1-0084-4E42-80DB-F21EE6633B0F}" type="datetimeFigureOut">
              <a:rPr lang="en-US" smtClean="0"/>
              <a:t>2/28/2019</a:t>
            </a:fld>
            <a:endParaRPr lang="en-US"/>
          </a:p>
        </p:txBody>
      </p:sp>
      <p:sp>
        <p:nvSpPr>
          <p:cNvPr id="3" name="Footer Placeholder 2">
            <a:extLst>
              <a:ext uri="{FF2B5EF4-FFF2-40B4-BE49-F238E27FC236}">
                <a16:creationId xmlns:a16="http://schemas.microsoft.com/office/drawing/2014/main" id="{B013D12E-0E18-4633-8054-E0282DF7425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1BEDA8C-3EFD-41FE-8240-7941082875EA}"/>
              </a:ext>
            </a:extLst>
          </p:cNvPr>
          <p:cNvSpPr>
            <a:spLocks noGrp="1"/>
          </p:cNvSpPr>
          <p:nvPr>
            <p:ph type="sldNum" sz="quarter" idx="12"/>
          </p:nvPr>
        </p:nvSpPr>
        <p:spPr/>
        <p:txBody>
          <a:bodyPr/>
          <a:lstStyle/>
          <a:p>
            <a:fld id="{893F13A7-5F3E-479D-9861-68180B7CC893}" type="slidenum">
              <a:rPr lang="en-US" smtClean="0"/>
              <a:t>‹#›</a:t>
            </a:fld>
            <a:endParaRPr lang="en-US"/>
          </a:p>
        </p:txBody>
      </p:sp>
    </p:spTree>
    <p:extLst>
      <p:ext uri="{BB962C8B-B14F-4D97-AF65-F5344CB8AC3E}">
        <p14:creationId xmlns:p14="http://schemas.microsoft.com/office/powerpoint/2010/main" val="4112926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EE2D7-8A2C-4191-83F1-4F3B31929C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AE87E56-06EE-4EAD-9C0D-F9C59D32A4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0B83418-5BF2-410F-8360-BC0C766A0A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4419CE-FCD5-472A-8863-90F055CA7F5C}"/>
              </a:ext>
            </a:extLst>
          </p:cNvPr>
          <p:cNvSpPr>
            <a:spLocks noGrp="1"/>
          </p:cNvSpPr>
          <p:nvPr>
            <p:ph type="dt" sz="half" idx="10"/>
          </p:nvPr>
        </p:nvSpPr>
        <p:spPr/>
        <p:txBody>
          <a:bodyPr/>
          <a:lstStyle/>
          <a:p>
            <a:fld id="{5C95CFB1-0084-4E42-80DB-F21EE6633B0F}" type="datetimeFigureOut">
              <a:rPr lang="en-US" smtClean="0"/>
              <a:t>2/28/2019</a:t>
            </a:fld>
            <a:endParaRPr lang="en-US"/>
          </a:p>
        </p:txBody>
      </p:sp>
      <p:sp>
        <p:nvSpPr>
          <p:cNvPr id="6" name="Footer Placeholder 5">
            <a:extLst>
              <a:ext uri="{FF2B5EF4-FFF2-40B4-BE49-F238E27FC236}">
                <a16:creationId xmlns:a16="http://schemas.microsoft.com/office/drawing/2014/main" id="{75D9C0D6-5AF5-4FDD-98D8-9886CF8094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1650E9-DFB6-427F-A421-2174F3419B93}"/>
              </a:ext>
            </a:extLst>
          </p:cNvPr>
          <p:cNvSpPr>
            <a:spLocks noGrp="1"/>
          </p:cNvSpPr>
          <p:nvPr>
            <p:ph type="sldNum" sz="quarter" idx="12"/>
          </p:nvPr>
        </p:nvSpPr>
        <p:spPr/>
        <p:txBody>
          <a:bodyPr/>
          <a:lstStyle/>
          <a:p>
            <a:fld id="{893F13A7-5F3E-479D-9861-68180B7CC893}" type="slidenum">
              <a:rPr lang="en-US" smtClean="0"/>
              <a:t>‹#›</a:t>
            </a:fld>
            <a:endParaRPr lang="en-US"/>
          </a:p>
        </p:txBody>
      </p:sp>
    </p:spTree>
    <p:extLst>
      <p:ext uri="{BB962C8B-B14F-4D97-AF65-F5344CB8AC3E}">
        <p14:creationId xmlns:p14="http://schemas.microsoft.com/office/powerpoint/2010/main" val="234595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4A9D9-635B-42B1-9CC3-BCE4C6972F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D4A1045-2F00-4500-A321-FAC27A7169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A7DEB46-0BA7-490D-88DB-AFF727BC0C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706A0DA-10D8-4384-9FA0-FA8C39026655}"/>
              </a:ext>
            </a:extLst>
          </p:cNvPr>
          <p:cNvSpPr>
            <a:spLocks noGrp="1"/>
          </p:cNvSpPr>
          <p:nvPr>
            <p:ph type="dt" sz="half" idx="10"/>
          </p:nvPr>
        </p:nvSpPr>
        <p:spPr/>
        <p:txBody>
          <a:bodyPr/>
          <a:lstStyle/>
          <a:p>
            <a:fld id="{5C95CFB1-0084-4E42-80DB-F21EE6633B0F}" type="datetimeFigureOut">
              <a:rPr lang="en-US" smtClean="0"/>
              <a:t>2/28/2019</a:t>
            </a:fld>
            <a:endParaRPr lang="en-US"/>
          </a:p>
        </p:txBody>
      </p:sp>
      <p:sp>
        <p:nvSpPr>
          <p:cNvPr id="6" name="Footer Placeholder 5">
            <a:extLst>
              <a:ext uri="{FF2B5EF4-FFF2-40B4-BE49-F238E27FC236}">
                <a16:creationId xmlns:a16="http://schemas.microsoft.com/office/drawing/2014/main" id="{7B6F7098-56B1-4D4E-A179-D7E8DE41C0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890178-B203-4062-BE0B-D87C3FCA3F4F}"/>
              </a:ext>
            </a:extLst>
          </p:cNvPr>
          <p:cNvSpPr>
            <a:spLocks noGrp="1"/>
          </p:cNvSpPr>
          <p:nvPr>
            <p:ph type="sldNum" sz="quarter" idx="12"/>
          </p:nvPr>
        </p:nvSpPr>
        <p:spPr/>
        <p:txBody>
          <a:bodyPr/>
          <a:lstStyle/>
          <a:p>
            <a:fld id="{893F13A7-5F3E-479D-9861-68180B7CC893}" type="slidenum">
              <a:rPr lang="en-US" smtClean="0"/>
              <a:t>‹#›</a:t>
            </a:fld>
            <a:endParaRPr lang="en-US"/>
          </a:p>
        </p:txBody>
      </p:sp>
    </p:spTree>
    <p:extLst>
      <p:ext uri="{BB962C8B-B14F-4D97-AF65-F5344CB8AC3E}">
        <p14:creationId xmlns:p14="http://schemas.microsoft.com/office/powerpoint/2010/main" val="2425542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C2E3E4-92DC-415C-A80A-B78108FCF5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171D976-049E-451C-96C0-1C974D04D7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557E8B-B075-45E5-9E51-1FF8169352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95CFB1-0084-4E42-80DB-F21EE6633B0F}" type="datetimeFigureOut">
              <a:rPr lang="en-US" smtClean="0"/>
              <a:t>2/28/2019</a:t>
            </a:fld>
            <a:endParaRPr lang="en-US"/>
          </a:p>
        </p:txBody>
      </p:sp>
      <p:sp>
        <p:nvSpPr>
          <p:cNvPr id="5" name="Footer Placeholder 4">
            <a:extLst>
              <a:ext uri="{FF2B5EF4-FFF2-40B4-BE49-F238E27FC236}">
                <a16:creationId xmlns:a16="http://schemas.microsoft.com/office/drawing/2014/main" id="{FED26801-4F6A-4162-8070-D288A98365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AF69858-7CB0-4651-A9B2-57503ED1DC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3F13A7-5F3E-479D-9861-68180B7CC893}" type="slidenum">
              <a:rPr lang="en-US" smtClean="0"/>
              <a:t>‹#›</a:t>
            </a:fld>
            <a:endParaRPr lang="en-US"/>
          </a:p>
        </p:txBody>
      </p:sp>
    </p:spTree>
    <p:extLst>
      <p:ext uri="{BB962C8B-B14F-4D97-AF65-F5344CB8AC3E}">
        <p14:creationId xmlns:p14="http://schemas.microsoft.com/office/powerpoint/2010/main" val="9373770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comments" Target="../comments/comment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comments" Target="../comments/comment4.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comments" Target="../comments/comment5.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7.xml"/><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 Id="rId4" Type="http://schemas.openxmlformats.org/officeDocument/2006/relationships/comments" Target="../comments/commen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3697E-0C81-44F1-B2C3-4F8F9EA262D0}"/>
              </a:ext>
            </a:extLst>
          </p:cNvPr>
          <p:cNvSpPr>
            <a:spLocks noGrp="1"/>
          </p:cNvSpPr>
          <p:nvPr>
            <p:ph type="ctrTitle"/>
          </p:nvPr>
        </p:nvSpPr>
        <p:spPr>
          <a:xfrm>
            <a:off x="1524000" y="2439434"/>
            <a:ext cx="9144000" cy="2387600"/>
          </a:xfrm>
        </p:spPr>
        <p:txBody>
          <a:bodyPr>
            <a:normAutofit fontScale="90000"/>
          </a:bodyPr>
          <a:lstStyle/>
          <a:p>
            <a:r>
              <a:rPr lang="en-US" dirty="0"/>
              <a:t>“An Experiment in Physics Can Never Condemn an Isolated Hypothesis but Only a Whole Theoretical Group”</a:t>
            </a:r>
          </a:p>
        </p:txBody>
      </p:sp>
    </p:spTree>
    <p:extLst>
      <p:ext uri="{BB962C8B-B14F-4D97-AF65-F5344CB8AC3E}">
        <p14:creationId xmlns:p14="http://schemas.microsoft.com/office/powerpoint/2010/main" val="385594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D9E36-8D1D-489E-B076-B2B06793A3DD}"/>
              </a:ext>
            </a:extLst>
          </p:cNvPr>
          <p:cNvSpPr>
            <a:spLocks noGrp="1"/>
          </p:cNvSpPr>
          <p:nvPr>
            <p:ph type="title"/>
          </p:nvPr>
        </p:nvSpPr>
        <p:spPr>
          <a:xfrm>
            <a:off x="838200" y="2874645"/>
            <a:ext cx="10515600" cy="1325563"/>
          </a:xfrm>
        </p:spPr>
        <p:txBody>
          <a:bodyPr>
            <a:normAutofit/>
          </a:bodyPr>
          <a:lstStyle/>
          <a:p>
            <a:pPr algn="ctr"/>
            <a:r>
              <a:rPr lang="de-DE" sz="5400" b="1" dirty="0"/>
              <a:t>Closing </a:t>
            </a:r>
            <a:r>
              <a:rPr lang="de-DE" sz="5400" b="1" dirty="0" err="1"/>
              <a:t>Thoughts</a:t>
            </a:r>
            <a:endParaRPr lang="en-US" sz="5400" b="1" dirty="0"/>
          </a:p>
        </p:txBody>
      </p:sp>
      <p:sp>
        <p:nvSpPr>
          <p:cNvPr id="3" name="Content Placeholder 2">
            <a:extLst>
              <a:ext uri="{FF2B5EF4-FFF2-40B4-BE49-F238E27FC236}">
                <a16:creationId xmlns:a16="http://schemas.microsoft.com/office/drawing/2014/main" id="{30021293-7D02-47E2-B573-CEE854041C4D}"/>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13826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C9102-D0CA-4B48-90D2-4D71D94DD521}"/>
              </a:ext>
            </a:extLst>
          </p:cNvPr>
          <p:cNvSpPr>
            <a:spLocks noGrp="1"/>
          </p:cNvSpPr>
          <p:nvPr>
            <p:ph type="title"/>
          </p:nvPr>
        </p:nvSpPr>
        <p:spPr/>
        <p:txBody>
          <a:bodyPr/>
          <a:lstStyle/>
          <a:p>
            <a:pPr algn="ctr"/>
            <a:r>
              <a:rPr lang="de-DE" dirty="0"/>
              <a:t>Experiments</a:t>
            </a:r>
            <a:endParaRPr lang="en-US" dirty="0"/>
          </a:p>
        </p:txBody>
      </p:sp>
      <p:graphicFrame>
        <p:nvGraphicFramePr>
          <p:cNvPr id="4" name="Content Placeholder 3">
            <a:extLst>
              <a:ext uri="{FF2B5EF4-FFF2-40B4-BE49-F238E27FC236}">
                <a16:creationId xmlns:a16="http://schemas.microsoft.com/office/drawing/2014/main" id="{02726C13-FA65-4891-B8DE-EF9EFD82FAC3}"/>
              </a:ext>
            </a:extLst>
          </p:cNvPr>
          <p:cNvGraphicFramePr>
            <a:graphicFrameLocks noGrp="1"/>
          </p:cNvGraphicFramePr>
          <p:nvPr>
            <p:ph idx="1"/>
            <p:extLst>
              <p:ext uri="{D42A27DB-BD31-4B8C-83A1-F6EECF244321}">
                <p14:modId xmlns:p14="http://schemas.microsoft.com/office/powerpoint/2010/main" val="4050696023"/>
              </p:ext>
            </p:extLst>
          </p:nvPr>
        </p:nvGraphicFramePr>
        <p:xfrm>
          <a:off x="838200" y="1825625"/>
          <a:ext cx="10515600" cy="210820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1580327606"/>
                    </a:ext>
                  </a:extLst>
                </a:gridCol>
                <a:gridCol w="5257800">
                  <a:extLst>
                    <a:ext uri="{9D8B030D-6E8A-4147-A177-3AD203B41FA5}">
                      <a16:colId xmlns:a16="http://schemas.microsoft.com/office/drawing/2014/main" val="3983378176"/>
                    </a:ext>
                  </a:extLst>
                </a:gridCol>
              </a:tblGrid>
              <a:tr h="370840">
                <a:tc>
                  <a:txBody>
                    <a:bodyPr/>
                    <a:lstStyle/>
                    <a:p>
                      <a:pPr algn="ctr"/>
                      <a:r>
                        <a:rPr lang="de-DE" dirty="0" err="1"/>
                        <a:t>Application</a:t>
                      </a:r>
                      <a:endParaRPr lang="en-US" dirty="0"/>
                    </a:p>
                  </a:txBody>
                  <a:tcPr/>
                </a:tc>
                <a:tc>
                  <a:txBody>
                    <a:bodyPr/>
                    <a:lstStyle/>
                    <a:p>
                      <a:pPr algn="ctr"/>
                      <a:r>
                        <a:rPr lang="de-DE" dirty="0" err="1"/>
                        <a:t>Testing</a:t>
                      </a:r>
                      <a:endParaRPr lang="en-US" dirty="0"/>
                    </a:p>
                  </a:txBody>
                  <a:tcPr/>
                </a:tc>
                <a:extLst>
                  <a:ext uri="{0D108BD9-81ED-4DB2-BD59-A6C34878D82A}">
                    <a16:rowId xmlns:a16="http://schemas.microsoft.com/office/drawing/2014/main" val="1355246728"/>
                  </a:ext>
                </a:extLst>
              </a:tr>
              <a:tr h="370840">
                <a:tc>
                  <a:txBody>
                    <a:bodyPr/>
                    <a:lstStyle/>
                    <a:p>
                      <a:pPr marL="285750" indent="-285750">
                        <a:buFont typeface="Arial" panose="020B0604020202020204" pitchFamily="34" charset="0"/>
                        <a:buChar char="•"/>
                      </a:pPr>
                      <a:r>
                        <a:rPr lang="de-DE" dirty="0"/>
                        <a:t>Do not </a:t>
                      </a:r>
                      <a:r>
                        <a:rPr lang="de-DE" dirty="0" err="1"/>
                        <a:t>aim</a:t>
                      </a:r>
                      <a:r>
                        <a:rPr lang="de-DE" dirty="0"/>
                        <a:t> </a:t>
                      </a:r>
                      <a:r>
                        <a:rPr lang="de-DE" dirty="0" err="1"/>
                        <a:t>to</a:t>
                      </a:r>
                      <a:r>
                        <a:rPr lang="de-DE" dirty="0"/>
                        <a:t> </a:t>
                      </a:r>
                      <a:r>
                        <a:rPr lang="de-DE" dirty="0" err="1"/>
                        <a:t>prove</a:t>
                      </a:r>
                      <a:r>
                        <a:rPr lang="de-DE" dirty="0"/>
                        <a:t>/</a:t>
                      </a:r>
                      <a:r>
                        <a:rPr lang="de-DE" dirty="0" err="1"/>
                        <a:t>disprove</a:t>
                      </a:r>
                      <a:r>
                        <a:rPr lang="de-DE" dirty="0"/>
                        <a:t> </a:t>
                      </a:r>
                      <a:r>
                        <a:rPr lang="de-DE" dirty="0" err="1"/>
                        <a:t>existing</a:t>
                      </a:r>
                      <a:r>
                        <a:rPr lang="de-DE" dirty="0"/>
                        <a:t> </a:t>
                      </a:r>
                      <a:r>
                        <a:rPr lang="de-DE" dirty="0" err="1"/>
                        <a:t>theories</a:t>
                      </a:r>
                      <a:endParaRPr lang="de-DE" dirty="0"/>
                    </a:p>
                    <a:p>
                      <a:pPr marL="285750" indent="-285750">
                        <a:buFont typeface="Arial" panose="020B0604020202020204" pitchFamily="34" charset="0"/>
                        <a:buChar char="•"/>
                      </a:pPr>
                      <a:r>
                        <a:rPr lang="de-DE" dirty="0"/>
                        <a:t>Draw on </a:t>
                      </a:r>
                      <a:r>
                        <a:rPr lang="de-DE" dirty="0" err="1"/>
                        <a:t>existing</a:t>
                      </a:r>
                      <a:r>
                        <a:rPr lang="de-DE" dirty="0"/>
                        <a:t> </a:t>
                      </a:r>
                      <a:r>
                        <a:rPr lang="de-DE" dirty="0" err="1"/>
                        <a:t>theories</a:t>
                      </a:r>
                      <a:endParaRPr lang="de-DE" dirty="0"/>
                    </a:p>
                    <a:p>
                      <a:pPr marL="285750" indent="-285750">
                        <a:buFont typeface="Arial" panose="020B0604020202020204" pitchFamily="34" charset="0"/>
                        <a:buChar char="•"/>
                      </a:pPr>
                      <a:r>
                        <a:rPr lang="de-DE" dirty="0" err="1"/>
                        <a:t>Utilize</a:t>
                      </a:r>
                      <a:r>
                        <a:rPr lang="de-DE" dirty="0"/>
                        <a:t> </a:t>
                      </a:r>
                      <a:r>
                        <a:rPr lang="de-DE" dirty="0" err="1"/>
                        <a:t>instruments</a:t>
                      </a:r>
                      <a:r>
                        <a:rPr lang="de-DE" dirty="0"/>
                        <a:t> </a:t>
                      </a:r>
                      <a:r>
                        <a:rPr lang="de-DE" dirty="0" err="1"/>
                        <a:t>that</a:t>
                      </a:r>
                      <a:r>
                        <a:rPr lang="de-DE" dirty="0"/>
                        <a:t> </a:t>
                      </a:r>
                      <a:r>
                        <a:rPr lang="de-DE" dirty="0" err="1"/>
                        <a:t>are</a:t>
                      </a:r>
                      <a:r>
                        <a:rPr lang="de-DE" dirty="0"/>
                        <a:t> </a:t>
                      </a:r>
                      <a:r>
                        <a:rPr lang="de-DE" dirty="0" err="1"/>
                        <a:t>legitimized</a:t>
                      </a:r>
                      <a:r>
                        <a:rPr lang="de-DE" dirty="0"/>
                        <a:t> </a:t>
                      </a:r>
                      <a:r>
                        <a:rPr lang="de-DE" dirty="0" err="1"/>
                        <a:t>by</a:t>
                      </a:r>
                      <a:r>
                        <a:rPr lang="de-DE" dirty="0"/>
                        <a:t> </a:t>
                      </a:r>
                      <a:r>
                        <a:rPr lang="de-DE" dirty="0" err="1"/>
                        <a:t>the</a:t>
                      </a:r>
                      <a:r>
                        <a:rPr lang="de-DE" dirty="0"/>
                        <a:t> </a:t>
                      </a:r>
                      <a:r>
                        <a:rPr lang="de-DE" dirty="0" err="1"/>
                        <a:t>existing</a:t>
                      </a:r>
                      <a:r>
                        <a:rPr lang="de-DE" dirty="0"/>
                        <a:t> </a:t>
                      </a:r>
                      <a:r>
                        <a:rPr lang="de-DE" dirty="0" err="1"/>
                        <a:t>theories</a:t>
                      </a:r>
                      <a:endParaRPr lang="en-US" dirty="0"/>
                    </a:p>
                  </a:txBody>
                  <a:tcPr/>
                </a:tc>
                <a:tc>
                  <a:txBody>
                    <a:bodyPr/>
                    <a:lstStyle/>
                    <a:p>
                      <a:pPr marL="285750" indent="-285750">
                        <a:buFont typeface="Arial" panose="020B0604020202020204" pitchFamily="34" charset="0"/>
                        <a:buChar char="•"/>
                      </a:pPr>
                      <a:r>
                        <a:rPr lang="de-DE" dirty="0"/>
                        <a:t>Start </a:t>
                      </a:r>
                      <a:r>
                        <a:rPr lang="de-DE" dirty="0" err="1"/>
                        <a:t>with</a:t>
                      </a:r>
                      <a:r>
                        <a:rPr lang="de-DE" dirty="0"/>
                        <a:t> a </a:t>
                      </a:r>
                      <a:r>
                        <a:rPr lang="de-DE" dirty="0" err="1"/>
                        <a:t>new</a:t>
                      </a:r>
                      <a:r>
                        <a:rPr lang="de-DE" dirty="0"/>
                        <a:t> </a:t>
                      </a:r>
                      <a:r>
                        <a:rPr lang="de-DE" dirty="0" err="1"/>
                        <a:t>theory</a:t>
                      </a:r>
                      <a:r>
                        <a:rPr lang="de-DE" dirty="0"/>
                        <a:t> </a:t>
                      </a:r>
                      <a:r>
                        <a:rPr lang="de-DE" dirty="0" err="1"/>
                        <a:t>or</a:t>
                      </a:r>
                      <a:r>
                        <a:rPr lang="de-DE" dirty="0"/>
                        <a:t> </a:t>
                      </a:r>
                      <a:r>
                        <a:rPr lang="de-DE" dirty="0" err="1"/>
                        <a:t>aims</a:t>
                      </a:r>
                      <a:r>
                        <a:rPr lang="de-DE" dirty="0"/>
                        <a:t> </a:t>
                      </a:r>
                      <a:r>
                        <a:rPr lang="de-DE" dirty="0" err="1"/>
                        <a:t>to</a:t>
                      </a:r>
                      <a:r>
                        <a:rPr lang="de-DE" dirty="0"/>
                        <a:t> </a:t>
                      </a:r>
                      <a:r>
                        <a:rPr lang="de-DE" dirty="0" err="1"/>
                        <a:t>disprove</a:t>
                      </a:r>
                      <a:r>
                        <a:rPr lang="de-DE" dirty="0"/>
                        <a:t> </a:t>
                      </a:r>
                      <a:r>
                        <a:rPr lang="de-DE" dirty="0" err="1"/>
                        <a:t>existing</a:t>
                      </a:r>
                      <a:r>
                        <a:rPr lang="de-DE" dirty="0"/>
                        <a:t> </a:t>
                      </a:r>
                      <a:r>
                        <a:rPr lang="de-DE" dirty="0" err="1"/>
                        <a:t>theory</a:t>
                      </a:r>
                      <a:endParaRPr lang="de-DE" dirty="0"/>
                    </a:p>
                    <a:p>
                      <a:pPr marL="285750" indent="-285750">
                        <a:buFont typeface="Arial" panose="020B0604020202020204" pitchFamily="34" charset="0"/>
                        <a:buChar char="•"/>
                      </a:pPr>
                      <a:r>
                        <a:rPr lang="de-DE" dirty="0" err="1"/>
                        <a:t>Prediction</a:t>
                      </a:r>
                      <a:r>
                        <a:rPr lang="de-DE" dirty="0"/>
                        <a:t> </a:t>
                      </a:r>
                      <a:r>
                        <a:rPr lang="de-DE" dirty="0" err="1"/>
                        <a:t>of</a:t>
                      </a:r>
                      <a:r>
                        <a:rPr lang="de-DE" dirty="0"/>
                        <a:t> experimental </a:t>
                      </a:r>
                      <a:r>
                        <a:rPr lang="de-DE" dirty="0" err="1"/>
                        <a:t>fact</a:t>
                      </a:r>
                      <a:endParaRPr lang="de-DE" dirty="0"/>
                    </a:p>
                    <a:p>
                      <a:pPr marL="285750" indent="-285750">
                        <a:buFont typeface="Arial" panose="020B0604020202020204" pitchFamily="34" charset="0"/>
                        <a:buChar char="•"/>
                      </a:pPr>
                      <a:r>
                        <a:rPr lang="de-DE" dirty="0"/>
                        <a:t>Essential </a:t>
                      </a:r>
                      <a:r>
                        <a:rPr lang="de-DE" dirty="0" err="1"/>
                        <a:t>for</a:t>
                      </a:r>
                      <a:r>
                        <a:rPr lang="de-DE" dirty="0"/>
                        <a:t> </a:t>
                      </a:r>
                      <a:r>
                        <a:rPr lang="de-DE" dirty="0" err="1"/>
                        <a:t>the</a:t>
                      </a:r>
                      <a:r>
                        <a:rPr lang="de-DE" dirty="0"/>
                        <a:t> </a:t>
                      </a:r>
                      <a:r>
                        <a:rPr lang="de-DE" dirty="0" err="1"/>
                        <a:t>creation</a:t>
                      </a:r>
                      <a:r>
                        <a:rPr lang="de-DE" dirty="0"/>
                        <a:t> and </a:t>
                      </a:r>
                      <a:r>
                        <a:rPr lang="de-DE" dirty="0" err="1"/>
                        <a:t>development</a:t>
                      </a:r>
                      <a:r>
                        <a:rPr lang="de-DE" dirty="0"/>
                        <a:t> </a:t>
                      </a:r>
                      <a:r>
                        <a:rPr lang="de-DE" dirty="0" err="1"/>
                        <a:t>of</a:t>
                      </a:r>
                      <a:r>
                        <a:rPr lang="de-DE" dirty="0"/>
                        <a:t> </a:t>
                      </a:r>
                      <a:r>
                        <a:rPr lang="de-DE" dirty="0" err="1"/>
                        <a:t>science</a:t>
                      </a:r>
                      <a:endParaRPr lang="de-DE" dirty="0"/>
                    </a:p>
                    <a:p>
                      <a:endParaRPr lang="de-DE" dirty="0"/>
                    </a:p>
                  </a:txBody>
                  <a:tcPr/>
                </a:tc>
                <a:extLst>
                  <a:ext uri="{0D108BD9-81ED-4DB2-BD59-A6C34878D82A}">
                    <a16:rowId xmlns:a16="http://schemas.microsoft.com/office/drawing/2014/main" val="3864058230"/>
                  </a:ext>
                </a:extLst>
              </a:tr>
            </a:tbl>
          </a:graphicData>
        </a:graphic>
      </p:graphicFrame>
    </p:spTree>
    <p:extLst>
      <p:ext uri="{BB962C8B-B14F-4D97-AF65-F5344CB8AC3E}">
        <p14:creationId xmlns:p14="http://schemas.microsoft.com/office/powerpoint/2010/main" val="1836896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5898D60-07BA-4170-B5E3-4571B810820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99503" y="1469527"/>
            <a:ext cx="4992993" cy="3534366"/>
          </a:xfrm>
        </p:spPr>
      </p:pic>
    </p:spTree>
    <p:extLst>
      <p:ext uri="{BB962C8B-B14F-4D97-AF65-F5344CB8AC3E}">
        <p14:creationId xmlns:p14="http://schemas.microsoft.com/office/powerpoint/2010/main" val="555817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B6C6E-0871-486B-8F55-1C93C96201E2}"/>
              </a:ext>
            </a:extLst>
          </p:cNvPr>
          <p:cNvSpPr>
            <a:spLocks noGrp="1"/>
          </p:cNvSpPr>
          <p:nvPr>
            <p:ph type="title"/>
          </p:nvPr>
        </p:nvSpPr>
        <p:spPr>
          <a:xfrm>
            <a:off x="5644474" y="3088870"/>
            <a:ext cx="903051" cy="1325563"/>
          </a:xfrm>
        </p:spPr>
        <p:txBody>
          <a:bodyPr/>
          <a:lstStyle/>
          <a:p>
            <a:r>
              <a:rPr lang="de-DE" dirty="0" err="1"/>
              <a:t>vs</a:t>
            </a:r>
            <a:endParaRPr lang="en-US" dirty="0"/>
          </a:p>
        </p:txBody>
      </p:sp>
      <p:pic>
        <p:nvPicPr>
          <p:cNvPr id="5" name="Content Placeholder 4">
            <a:extLst>
              <a:ext uri="{FF2B5EF4-FFF2-40B4-BE49-F238E27FC236}">
                <a16:creationId xmlns:a16="http://schemas.microsoft.com/office/drawing/2014/main" id="{B74E49B0-B0C7-411E-96D8-AE8D84F4E07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21316" y="2288665"/>
            <a:ext cx="2606970" cy="2606970"/>
          </a:xfrm>
        </p:spPr>
      </p:pic>
      <p:pic>
        <p:nvPicPr>
          <p:cNvPr id="9" name="Picture 8">
            <a:extLst>
              <a:ext uri="{FF2B5EF4-FFF2-40B4-BE49-F238E27FC236}">
                <a16:creationId xmlns:a16="http://schemas.microsoft.com/office/drawing/2014/main" id="{2C245401-006E-4558-BFCE-9EA40F2FC8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31808" y="2209619"/>
            <a:ext cx="2783427" cy="2783427"/>
          </a:xfrm>
          <a:prstGeom prst="rect">
            <a:avLst/>
          </a:prstGeom>
        </p:spPr>
      </p:pic>
    </p:spTree>
    <p:extLst>
      <p:ext uri="{BB962C8B-B14F-4D97-AF65-F5344CB8AC3E}">
        <p14:creationId xmlns:p14="http://schemas.microsoft.com/office/powerpoint/2010/main" val="2294837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5898D60-07BA-4170-B5E3-4571B810820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99503" y="1469527"/>
            <a:ext cx="4992993" cy="3534366"/>
          </a:xfrm>
        </p:spPr>
      </p:pic>
      <p:pic>
        <p:nvPicPr>
          <p:cNvPr id="3" name="Picture 2">
            <a:extLst>
              <a:ext uri="{FF2B5EF4-FFF2-40B4-BE49-F238E27FC236}">
                <a16:creationId xmlns:a16="http://schemas.microsoft.com/office/drawing/2014/main" id="{CAA37C2C-7481-41EE-B8F0-F339DD8410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8120" y="946056"/>
            <a:ext cx="3878387" cy="1906326"/>
          </a:xfrm>
          <a:prstGeom prst="rect">
            <a:avLst/>
          </a:prstGeom>
        </p:spPr>
      </p:pic>
      <p:pic>
        <p:nvPicPr>
          <p:cNvPr id="6" name="Picture 5">
            <a:extLst>
              <a:ext uri="{FF2B5EF4-FFF2-40B4-BE49-F238E27FC236}">
                <a16:creationId xmlns:a16="http://schemas.microsoft.com/office/drawing/2014/main" id="{38E39A97-8B61-4861-B590-4B46593BAFC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77890" y="629288"/>
            <a:ext cx="4136246" cy="1917714"/>
          </a:xfrm>
          <a:prstGeom prst="rect">
            <a:avLst/>
          </a:prstGeom>
        </p:spPr>
      </p:pic>
    </p:spTree>
    <p:extLst>
      <p:ext uri="{BB962C8B-B14F-4D97-AF65-F5344CB8AC3E}">
        <p14:creationId xmlns:p14="http://schemas.microsoft.com/office/powerpoint/2010/main" val="3541350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5898D60-07BA-4170-B5E3-4571B810820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99503" y="1469527"/>
            <a:ext cx="4992993" cy="3534366"/>
          </a:xfrm>
        </p:spPr>
      </p:pic>
      <p:pic>
        <p:nvPicPr>
          <p:cNvPr id="3" name="Picture 2">
            <a:extLst>
              <a:ext uri="{FF2B5EF4-FFF2-40B4-BE49-F238E27FC236}">
                <a16:creationId xmlns:a16="http://schemas.microsoft.com/office/drawing/2014/main" id="{CAA37C2C-7481-41EE-B8F0-F339DD8410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8120" y="946056"/>
            <a:ext cx="3878387" cy="1906326"/>
          </a:xfrm>
          <a:prstGeom prst="rect">
            <a:avLst/>
          </a:prstGeom>
        </p:spPr>
      </p:pic>
      <p:pic>
        <p:nvPicPr>
          <p:cNvPr id="6" name="Picture 5">
            <a:extLst>
              <a:ext uri="{FF2B5EF4-FFF2-40B4-BE49-F238E27FC236}">
                <a16:creationId xmlns:a16="http://schemas.microsoft.com/office/drawing/2014/main" id="{38E39A97-8B61-4861-B590-4B46593BAFC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77890" y="629288"/>
            <a:ext cx="4136246" cy="1917714"/>
          </a:xfrm>
          <a:prstGeom prst="rect">
            <a:avLst/>
          </a:prstGeom>
        </p:spPr>
      </p:pic>
      <p:pic>
        <p:nvPicPr>
          <p:cNvPr id="10" name="Picture 9">
            <a:extLst>
              <a:ext uri="{FF2B5EF4-FFF2-40B4-BE49-F238E27FC236}">
                <a16:creationId xmlns:a16="http://schemas.microsoft.com/office/drawing/2014/main" id="{B4888711-65FA-4D89-BBE6-DCF5EBA7905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69960" y="1238534"/>
            <a:ext cx="2620850" cy="4380931"/>
          </a:xfrm>
          <a:prstGeom prst="rect">
            <a:avLst/>
          </a:prstGeom>
        </p:spPr>
      </p:pic>
      <p:pic>
        <p:nvPicPr>
          <p:cNvPr id="11" name="Picture 10">
            <a:extLst>
              <a:ext uri="{FF2B5EF4-FFF2-40B4-BE49-F238E27FC236}">
                <a16:creationId xmlns:a16="http://schemas.microsoft.com/office/drawing/2014/main" id="{F559570A-BAAB-4B94-A9EF-8C193CAA216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85836" y="1295397"/>
            <a:ext cx="2620850" cy="4380931"/>
          </a:xfrm>
          <a:prstGeom prst="rect">
            <a:avLst/>
          </a:prstGeom>
        </p:spPr>
      </p:pic>
      <p:pic>
        <p:nvPicPr>
          <p:cNvPr id="12" name="Picture 11">
            <a:extLst>
              <a:ext uri="{FF2B5EF4-FFF2-40B4-BE49-F238E27FC236}">
                <a16:creationId xmlns:a16="http://schemas.microsoft.com/office/drawing/2014/main" id="{B97092E3-B8E5-46B7-AD4B-C9C715F4215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79352" y="1227157"/>
            <a:ext cx="2620850" cy="4380931"/>
          </a:xfrm>
          <a:prstGeom prst="rect">
            <a:avLst/>
          </a:prstGeom>
        </p:spPr>
      </p:pic>
    </p:spTree>
    <p:extLst>
      <p:ext uri="{BB962C8B-B14F-4D97-AF65-F5344CB8AC3E}">
        <p14:creationId xmlns:p14="http://schemas.microsoft.com/office/powerpoint/2010/main" val="4293148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3697E-0C81-44F1-B2C3-4F8F9EA262D0}"/>
              </a:ext>
            </a:extLst>
          </p:cNvPr>
          <p:cNvSpPr>
            <a:spLocks noGrp="1"/>
          </p:cNvSpPr>
          <p:nvPr>
            <p:ph type="ctrTitle"/>
          </p:nvPr>
        </p:nvSpPr>
        <p:spPr>
          <a:xfrm>
            <a:off x="1554480" y="2204720"/>
            <a:ext cx="9144000" cy="2387600"/>
          </a:xfrm>
        </p:spPr>
        <p:txBody>
          <a:bodyPr>
            <a:normAutofit/>
          </a:bodyPr>
          <a:lstStyle/>
          <a:p>
            <a:r>
              <a:rPr lang="en-US" dirty="0"/>
              <a:t>“A "Crucial Experiment" Is Impossible in Physics”</a:t>
            </a:r>
          </a:p>
        </p:txBody>
      </p:sp>
    </p:spTree>
    <p:extLst>
      <p:ext uri="{BB962C8B-B14F-4D97-AF65-F5344CB8AC3E}">
        <p14:creationId xmlns:p14="http://schemas.microsoft.com/office/powerpoint/2010/main" val="4165027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8A744-03ED-4195-B193-439A968EB823}"/>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1AC1D6DC-20CF-47B5-B9EF-292D2D76B78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43450" y="1354539"/>
            <a:ext cx="8105100" cy="3971499"/>
          </a:xfrm>
        </p:spPr>
      </p:pic>
    </p:spTree>
    <p:extLst>
      <p:ext uri="{BB962C8B-B14F-4D97-AF65-F5344CB8AC3E}">
        <p14:creationId xmlns:p14="http://schemas.microsoft.com/office/powerpoint/2010/main" val="2753844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8A744-03ED-4195-B193-439A968EB823}"/>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1AC1D6DC-20CF-47B5-B9EF-292D2D76B78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43450" y="1354539"/>
            <a:ext cx="8105100" cy="3971499"/>
          </a:xfrm>
        </p:spPr>
      </p:pic>
      <p:pic>
        <p:nvPicPr>
          <p:cNvPr id="4" name="Picture 3">
            <a:extLst>
              <a:ext uri="{FF2B5EF4-FFF2-40B4-BE49-F238E27FC236}">
                <a16:creationId xmlns:a16="http://schemas.microsoft.com/office/drawing/2014/main" id="{3E1DE678-5FBA-40E4-A99D-1CBC1827F25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51222" y="1155110"/>
            <a:ext cx="6089555" cy="4567168"/>
          </a:xfrm>
          <a:prstGeom prst="rect">
            <a:avLst/>
          </a:prstGeom>
        </p:spPr>
      </p:pic>
    </p:spTree>
    <p:extLst>
      <p:ext uri="{BB962C8B-B14F-4D97-AF65-F5344CB8AC3E}">
        <p14:creationId xmlns:p14="http://schemas.microsoft.com/office/powerpoint/2010/main" val="31247317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80</Words>
  <Application>Microsoft Office PowerPoint</Application>
  <PresentationFormat>Widescreen</PresentationFormat>
  <Paragraphs>13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“An Experiment in Physics Can Never Condemn an Isolated Hypothesis but Only a Whole Theoretical Group”</vt:lpstr>
      <vt:lpstr>Experiments</vt:lpstr>
      <vt:lpstr>PowerPoint Presentation</vt:lpstr>
      <vt:lpstr>vs</vt:lpstr>
      <vt:lpstr>PowerPoint Presentation</vt:lpstr>
      <vt:lpstr>PowerPoint Presentation</vt:lpstr>
      <vt:lpstr>“A "Crucial Experiment" Is Impossible in Physics”</vt:lpstr>
      <vt:lpstr>PowerPoint Presentation</vt:lpstr>
      <vt:lpstr>PowerPoint Presentation</vt:lpstr>
      <vt:lpstr>Closing Thoughts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Experiment in Physics Can Never Condemn an Isolated Hypothesis but Only a Whole Theoretical Group”</dc:title>
  <dc:creator>Victor</dc:creator>
  <cp:lastModifiedBy>Victor</cp:lastModifiedBy>
  <cp:revision>15</cp:revision>
  <dcterms:created xsi:type="dcterms:W3CDTF">2019-02-28T19:02:28Z</dcterms:created>
  <dcterms:modified xsi:type="dcterms:W3CDTF">2019-03-01T10:39:22Z</dcterms:modified>
</cp:coreProperties>
</file>