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80" r:id="rId3"/>
    <p:sldId id="296" r:id="rId4"/>
    <p:sldId id="295" r:id="rId5"/>
    <p:sldId id="281" r:id="rId6"/>
    <p:sldId id="297" r:id="rId7"/>
    <p:sldId id="260" r:id="rId8"/>
    <p:sldId id="262" r:id="rId9"/>
    <p:sldId id="298" r:id="rId10"/>
    <p:sldId id="264" r:id="rId11"/>
    <p:sldId id="299" r:id="rId12"/>
    <p:sldId id="265" r:id="rId13"/>
    <p:sldId id="266" r:id="rId14"/>
    <p:sldId id="269" r:id="rId15"/>
    <p:sldId id="290" r:id="rId16"/>
    <p:sldId id="300" r:id="rId17"/>
    <p:sldId id="273" r:id="rId18"/>
    <p:sldId id="293" r:id="rId19"/>
    <p:sldId id="301" r:id="rId20"/>
    <p:sldId id="274" r:id="rId21"/>
    <p:sldId id="302" r:id="rId22"/>
    <p:sldId id="275" r:id="rId23"/>
    <p:sldId id="276" r:id="rId24"/>
    <p:sldId id="278" r:id="rId25"/>
    <p:sldId id="304" r:id="rId26"/>
    <p:sldId id="303" r:id="rId27"/>
    <p:sldId id="282" r:id="rId28"/>
    <p:sldId id="30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 Fabio" initials="BF" lastIdx="1" clrIdx="0">
    <p:extLst>
      <p:ext uri="{19B8F6BF-5375-455C-9EA6-DF929625EA0E}">
        <p15:presenceInfo xmlns:p15="http://schemas.microsoft.com/office/powerpoint/2012/main" userId="Berna Fab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1" autoAdjust="0"/>
    <p:restoredTop sz="96062" autoAdjust="0"/>
  </p:normalViewPr>
  <p:slideViewPr>
    <p:cSldViewPr snapToGrid="0">
      <p:cViewPr varScale="1">
        <p:scale>
          <a:sx n="94" d="100"/>
          <a:sy n="94" d="100"/>
        </p:scale>
        <p:origin x="8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13CCFB-9089-469B-82CD-2E421E00A4A7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4CF9F-D9B1-4843-BCF7-678E97C2A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51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4CF9F-D9B1-4843-BCF7-678E97C2A0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36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4CF9F-D9B1-4843-BCF7-678E97C2A0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33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4CF9F-D9B1-4843-BCF7-678E97C2A0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72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4CF9F-D9B1-4843-BCF7-678E97C2A0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56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4CF9F-D9B1-4843-BCF7-678E97C2A0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52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4CF9F-D9B1-4843-BCF7-678E97C2A0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52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4CF9F-D9B1-4843-BCF7-678E97C2A0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12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4CF9F-D9B1-4843-BCF7-678E97C2A0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89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4CF9F-D9B1-4843-BCF7-678E97C2A0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83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4CF9F-D9B1-4843-BCF7-678E97C2A0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59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4CF9F-D9B1-4843-BCF7-678E97C2A0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89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4CF9F-D9B1-4843-BCF7-678E97C2A0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56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4CF9F-D9B1-4843-BCF7-678E97C2A0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33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4CF9F-D9B1-4843-BCF7-678E97C2A0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01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4CF9F-D9B1-4843-BCF7-678E97C2A0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4CF9F-D9B1-4843-BCF7-678E97C2A0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82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4CF9F-D9B1-4843-BCF7-678E97C2A0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84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E34E2-24A5-4A8D-9A90-0E7DA0856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D2A44-F353-45BC-9C6C-39FCC9A36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D8232-16E5-407E-B85C-3843EE7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A09B-D61D-4FC3-9D6D-502AB51E4987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334A0-AA78-496C-8234-08EB9D739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716F3-08FA-4AAB-8255-F080E8E57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E933-F3D8-41E5-95C9-701D38FFF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93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F4900-E390-4D79-A215-0243CA1EB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89F569-5D28-40BF-BBBF-DB72683A5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A959B-1EC6-4A1F-BDF4-8F22BD180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A09B-D61D-4FC3-9D6D-502AB51E4987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8D428-3C72-4D3B-8EC6-E78712BE3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F5E18-1F70-47A2-B4EB-C15BB6CA7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E933-F3D8-41E5-95C9-701D38FFF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68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513BF0-44DC-4EF5-B3F4-D13C8DE665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393C1-FF5B-4079-A376-5F512FD38B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DAA6F-D811-4691-B9D3-E561DF234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A09B-D61D-4FC3-9D6D-502AB51E4987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B4A0B-F0EB-4AC6-B336-53748F1A7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BC463-6911-4FF3-9A86-02C52E68D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E933-F3D8-41E5-95C9-701D38FFF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30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6A0C-2A59-4A0B-A289-F5BE5C7E9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3E51F-5235-46EF-9327-B87911815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49209-69A2-43C5-9442-9A1E4157F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A09B-D61D-4FC3-9D6D-502AB51E4987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108EF-C8D6-4AA7-B41E-312488F64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4A44B-75DC-4A82-9C1A-BD0FC7514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E933-F3D8-41E5-95C9-701D38FFFB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85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2413B-091C-4CAA-8A25-293C8C6D2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A8B98-6FB3-4A22-B646-50F02BE8F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797D9-201A-4073-BF36-8E8BB53C0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A09B-D61D-4FC3-9D6D-502AB51E4987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FC49A-9AA6-421A-AAE0-8754DBFA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29CC8-30EB-4BA5-BD91-9160428FA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E933-F3D8-41E5-95C9-701D38FFF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6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17F3C-B907-46C5-957E-54673C60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D057C-BF6D-49FD-B39F-2605D8E41F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67ADC3-0528-46DD-B1D5-A81EB8B87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855AE-839B-4D72-ADFC-4932B34C6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A09B-D61D-4FC3-9D6D-502AB51E4987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82443C-CC58-41BC-979E-99B8C85A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705299-E803-4FBE-A8A4-0C843C4B5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E933-F3D8-41E5-95C9-701D38FFF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8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87694-3B08-44A8-9D3D-6E28CE46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FB0A0-19EE-4878-B9FC-B8F554848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74E46C-D756-453E-B21B-B07C060EBA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449B3-0BBB-466A-BD3D-3FCE30B19A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50A6A9-EAE1-4F3D-8587-2D939C00AC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4A9BFD-80FB-4178-840D-1DA386D2D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A09B-D61D-4FC3-9D6D-502AB51E4987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7F77CA-2968-4B74-AB71-43042855E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4DB42B-1266-4171-B381-E41084695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E933-F3D8-41E5-95C9-701D38FFF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40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1B6CE-6394-47B7-A262-083D080BE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E77397-F7B0-408A-8E70-783639AAE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A09B-D61D-4FC3-9D6D-502AB51E4987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5AA824-94BF-4D92-9433-8A5CA350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707C5B-A482-4F2C-B7FE-EDBA1FA4F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E933-F3D8-41E5-95C9-701D38FFF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04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EF04AE-EA3B-4283-9E57-DCD985E5A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A09B-D61D-4FC3-9D6D-502AB51E4987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79DF0-DA9B-4D56-948F-DE6F17FFA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9B906-5E27-468F-8D09-0D71E3A58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E933-F3D8-41E5-95C9-701D38FFF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77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1AE8-A584-4C59-AD66-7267D3664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098C2-278F-43B1-9622-54AC7C0D9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1A8448-21EA-4738-AF4E-41D264D0C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C0000-3D47-43F1-88EC-D0F6F1A2C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A09B-D61D-4FC3-9D6D-502AB51E4987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C44FB-1C53-4C4D-9D82-70524D50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6D502-8BB4-4EFC-9974-B9F09CE45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E933-F3D8-41E5-95C9-701D38FFF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28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0C277-D97D-4707-A59E-7A53C521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1DF186-5A1A-410A-BCAC-DD212796EB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DFD5C-8F32-4E75-9552-AA683FDE2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103FF-3814-490B-9727-5F39210F0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A09B-D61D-4FC3-9D6D-502AB51E4987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615B5-A09C-4D6D-A215-223597B3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0665F0-0ED7-4B78-A7ED-EDDA24BA4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E933-F3D8-41E5-95C9-701D38FFF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2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25C678-F6B0-4413-98E7-0ADF6A10D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78528-FE57-47A8-8C13-6E5D7FE93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1D02F-5E7F-4AB4-92AC-7A78384609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0A09B-D61D-4FC3-9D6D-502AB51E4987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FC062-A0B8-4335-B6B5-786E91700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E0CCC-CC68-4E3B-ACEA-C3BEE9191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AE933-F3D8-41E5-95C9-701D38FFF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6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rketingland.com/talk-human-time-brands-get-real-145728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marketingland.com/customers-speaking-language-matter-154723?utm_keyword=zootrock" TargetMode="External"/><Relationship Id="rId3" Type="http://schemas.openxmlformats.org/officeDocument/2006/relationships/image" Target="../media/image4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raveltrales.wordpress.com/2012/05/29/romans-royalists-humpty/" TargetMode="External"/><Relationship Id="rId5" Type="http://schemas.openxmlformats.org/officeDocument/2006/relationships/image" Target="../media/image5.jpg"/><Relationship Id="rId10" Type="http://schemas.openxmlformats.org/officeDocument/2006/relationships/hyperlink" Target="https://www.theodysseyonline.com/push-your-boundaries" TargetMode="External"/><Relationship Id="rId4" Type="http://schemas.openxmlformats.org/officeDocument/2006/relationships/hyperlink" Target="https://brewminate.com/social-norms-in-the-courts-of-ancient-athens/" TargetMode="External"/><Relationship Id="rId9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stechnica.com/science/2018/07/the-year-2020-could-see-the-unheard-of-debut-of-four-big-rockets-or-not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hyperlink" Target="https://www.kent.ac.uk/courses/undergraduate/14/war-and-conflict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rangestock.com/photos/65197/brain-connections--creativity-and-intelligence-concept.html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eodysseyonline.com/push-your-boundaries" TargetMode="External"/><Relationship Id="rId13" Type="http://schemas.openxmlformats.org/officeDocument/2006/relationships/hyperlink" Target="http://www.philosophers.co.uk/david-hume.html" TargetMode="External"/><Relationship Id="rId18" Type="http://schemas.openxmlformats.org/officeDocument/2006/relationships/hyperlink" Target="https://www.babelio.com/auteur/Lewis-Mumford/132925" TargetMode="External"/><Relationship Id="rId3" Type="http://schemas.openxmlformats.org/officeDocument/2006/relationships/hyperlink" Target="https://www.kent.ac.uk/courses/undergraduate/14/war-and-conflict" TargetMode="External"/><Relationship Id="rId21" Type="http://schemas.openxmlformats.org/officeDocument/2006/relationships/hyperlink" Target="https://islandculturearchivalsupport.wordpress.com/2018/10/05/ww-ii-oral-history-project-in-png/" TargetMode="External"/><Relationship Id="rId7" Type="http://schemas.openxmlformats.org/officeDocument/2006/relationships/hyperlink" Target="https://marketingland.com/customers-speaking-language-matter-154723?utm_keyword=zootrock" TargetMode="External"/><Relationship Id="rId12" Type="http://schemas.openxmlformats.org/officeDocument/2006/relationships/hyperlink" Target="https://quotesgram.com/quotes-john-locke-liberalism/" TargetMode="External"/><Relationship Id="rId17" Type="http://schemas.openxmlformats.org/officeDocument/2006/relationships/hyperlink" Target="https://new.evolution-institute.org/wp-content/uploads/2015/04/BFSkinner.jpg" TargetMode="External"/><Relationship Id="rId2" Type="http://schemas.openxmlformats.org/officeDocument/2006/relationships/hyperlink" Target="https://sohopress.com/10-books-that-show-what-happens-when-technology-goes-awry/" TargetMode="External"/><Relationship Id="rId16" Type="http://schemas.openxmlformats.org/officeDocument/2006/relationships/hyperlink" Target="https://arstechnica.com/science/2018/07/the-year-2020-could-see-the-unheard-of-debut-of-four-big-rockets-or-not/" TargetMode="External"/><Relationship Id="rId20" Type="http://schemas.openxmlformats.org/officeDocument/2006/relationships/hyperlink" Target="https://freerangestock.com/photos/65197/brain-connections--creativity-and-intelligence-concept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raveltrales.wordpress.com/2012/05/29/romans-royalists-humpty/" TargetMode="External"/><Relationship Id="rId11" Type="http://schemas.openxmlformats.org/officeDocument/2006/relationships/hyperlink" Target="https://www.thefamouspeople.com/profiles/thomas-hobbes-205.php" TargetMode="External"/><Relationship Id="rId5" Type="http://schemas.openxmlformats.org/officeDocument/2006/relationships/hyperlink" Target="https://brewminate.com/social-norms-in-the-courts-of-ancient-athens/" TargetMode="External"/><Relationship Id="rId15" Type="http://schemas.openxmlformats.org/officeDocument/2006/relationships/hyperlink" Target="https://www.theparisreview.org/blog/2015/03/05/wittgenstein-schoolteacher/" TargetMode="External"/><Relationship Id="rId10" Type="http://schemas.openxmlformats.org/officeDocument/2006/relationships/hyperlink" Target="http://stendhalgallery.com/?page_id=5341" TargetMode="External"/><Relationship Id="rId19" Type="http://schemas.openxmlformats.org/officeDocument/2006/relationships/hyperlink" Target="https://www.bostonglobe.com/ideas/2012/07/07/jacques-ellul-conference/1BVZp8uEiGKoeXAmkDJpeO/story.html" TargetMode="External"/><Relationship Id="rId4" Type="http://schemas.openxmlformats.org/officeDocument/2006/relationships/hyperlink" Target="https://www.isu.edu/english/programs/philosophy/" TargetMode="External"/><Relationship Id="rId9" Type="http://schemas.openxmlformats.org/officeDocument/2006/relationships/hyperlink" Target="https://www.greecehighdefinition.com/blog/2017/12/6/socrates-plato-and-aristotle-the-big-three-in-greek-philosophy" TargetMode="External"/><Relationship Id="rId14" Type="http://schemas.openxmlformats.org/officeDocument/2006/relationships/hyperlink" Target="https://marketingland.com/talk-human-time-brands-get-real-145728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oc.gov/item/09016128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marketingland.com/customers-speaking-language-matter-154723?utm_keyword=zootrock" TargetMode="External"/><Relationship Id="rId3" Type="http://schemas.openxmlformats.org/officeDocument/2006/relationships/image" Target="../media/image4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raveltrales.wordpress.com/2012/05/29/romans-royalists-humpty/" TargetMode="External"/><Relationship Id="rId5" Type="http://schemas.openxmlformats.org/officeDocument/2006/relationships/image" Target="../media/image5.jpg"/><Relationship Id="rId10" Type="http://schemas.openxmlformats.org/officeDocument/2006/relationships/hyperlink" Target="https://www.theodysseyonline.com/push-your-boundaries" TargetMode="External"/><Relationship Id="rId4" Type="http://schemas.openxmlformats.org/officeDocument/2006/relationships/hyperlink" Target="https://brewminate.com/social-norms-in-the-courts-of-ancient-athens/" TargetMode="External"/><Relationship Id="rId9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marketingland.com/customers-speaking-language-matter-154723?utm_keyword=zootrock" TargetMode="External"/><Relationship Id="rId3" Type="http://schemas.openxmlformats.org/officeDocument/2006/relationships/image" Target="../media/image4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raveltrales.wordpress.com/2012/05/29/romans-royalists-humpty/" TargetMode="External"/><Relationship Id="rId5" Type="http://schemas.openxmlformats.org/officeDocument/2006/relationships/image" Target="../media/image5.jpg"/><Relationship Id="rId10" Type="http://schemas.openxmlformats.org/officeDocument/2006/relationships/hyperlink" Target="https://www.theodysseyonline.com/push-your-boundaries" TargetMode="External"/><Relationship Id="rId4" Type="http://schemas.openxmlformats.org/officeDocument/2006/relationships/hyperlink" Target="https://brewminate.com/social-norms-in-the-courts-of-ancient-athens/" TargetMode="External"/><Relationship Id="rId9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marketingland.com/customers-speaking-language-matter-154723?utm_keyword=zootrock" TargetMode="External"/><Relationship Id="rId3" Type="http://schemas.openxmlformats.org/officeDocument/2006/relationships/image" Target="../media/image4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raveltrales.wordpress.com/2012/05/29/romans-royalists-humpty/" TargetMode="External"/><Relationship Id="rId5" Type="http://schemas.openxmlformats.org/officeDocument/2006/relationships/image" Target="../media/image5.jpg"/><Relationship Id="rId10" Type="http://schemas.openxmlformats.org/officeDocument/2006/relationships/hyperlink" Target="https://www.theodysseyonline.com/push-your-boundaries" TargetMode="External"/><Relationship Id="rId4" Type="http://schemas.openxmlformats.org/officeDocument/2006/relationships/hyperlink" Target="https://brewminate.com/social-norms-in-the-courts-of-ancient-athens/" TargetMode="External"/><Relationship Id="rId9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quotesgram.com/quotes-john-locke-liberalism/" TargetMode="External"/><Relationship Id="rId3" Type="http://schemas.openxmlformats.org/officeDocument/2006/relationships/image" Target="../media/image9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hefamouspeople.com/profiles/thomas-hobbes-205.php" TargetMode="External"/><Relationship Id="rId5" Type="http://schemas.openxmlformats.org/officeDocument/2006/relationships/image" Target="../media/image10.jpg"/><Relationship Id="rId4" Type="http://schemas.openxmlformats.org/officeDocument/2006/relationships/hyperlink" Target="http://stendhalgallery.com/?page_id=5341" TargetMode="External"/><Relationship Id="rId9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veltrales.wordpress.com/2012/05/29/romans-royalists-humpty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marketingland.com/customers-speaking-language-matter-154723?utm_keyword=zootrock" TargetMode="External"/><Relationship Id="rId3" Type="http://schemas.openxmlformats.org/officeDocument/2006/relationships/image" Target="../media/image4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raveltrales.wordpress.com/2012/05/29/romans-royalists-humpty/" TargetMode="External"/><Relationship Id="rId5" Type="http://schemas.openxmlformats.org/officeDocument/2006/relationships/image" Target="../media/image5.jpg"/><Relationship Id="rId10" Type="http://schemas.openxmlformats.org/officeDocument/2006/relationships/hyperlink" Target="https://www.theodysseyonline.com/push-your-boundaries" TargetMode="External"/><Relationship Id="rId4" Type="http://schemas.openxmlformats.org/officeDocument/2006/relationships/hyperlink" Target="https://brewminate.com/social-norms-in-the-courts-of-ancient-athens/" TargetMode="External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338F1-D539-4A57-9508-FD50F47F3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3055" y="1853883"/>
            <a:ext cx="5932516" cy="2387600"/>
          </a:xfrm>
        </p:spPr>
        <p:txBody>
          <a:bodyPr>
            <a:normAutofit fontScale="90000"/>
          </a:bodyPr>
          <a:lstStyle/>
          <a:p>
            <a:r>
              <a:rPr lang="it-CH" sz="7200" b="1" dirty="0">
                <a:solidFill>
                  <a:schemeClr val="bg1"/>
                </a:solidFill>
                <a:effectLst>
                  <a:glow rad="38100">
                    <a:schemeClr val="bg1">
                      <a:lumMod val="85000"/>
                      <a:alpha val="31000"/>
                    </a:schemeClr>
                  </a:glow>
                </a:effectLst>
                <a:latin typeface="Bahnschrift" panose="020B0502040204020203" pitchFamily="34" charset="0"/>
              </a:rPr>
              <a:t>WHAT IS </a:t>
            </a:r>
            <a:r>
              <a:rPr lang="it-CH" sz="7200" b="1" dirty="0">
                <a:solidFill>
                  <a:srgbClr val="E0E0E0"/>
                </a:solidFill>
                <a:effectLst>
                  <a:glow rad="38100">
                    <a:schemeClr val="bg1">
                      <a:lumMod val="85000"/>
                      <a:alpha val="31000"/>
                    </a:schemeClr>
                  </a:glow>
                </a:effectLst>
                <a:latin typeface="Bahnschrift" panose="020B0502040204020203" pitchFamily="34" charset="0"/>
              </a:rPr>
              <a:t>TE</a:t>
            </a:r>
            <a:r>
              <a:rPr lang="it-CH" sz="7200" b="1" dirty="0">
                <a:solidFill>
                  <a:schemeClr val="bg1"/>
                </a:solidFill>
                <a:effectLst>
                  <a:glow rad="38100">
                    <a:schemeClr val="bg1">
                      <a:lumMod val="85000"/>
                      <a:alpha val="31000"/>
                    </a:schemeClr>
                  </a:glow>
                </a:effectLst>
                <a:latin typeface="Bahnschrift" panose="020B0502040204020203" pitchFamily="34" charset="0"/>
              </a:rPr>
              <a:t>CHNOLOGY?</a:t>
            </a:r>
            <a:endParaRPr lang="en-US" sz="7200" b="1" dirty="0">
              <a:solidFill>
                <a:schemeClr val="bg1"/>
              </a:solidFill>
              <a:effectLst>
                <a:glow rad="38100">
                  <a:schemeClr val="bg1">
                    <a:lumMod val="85000"/>
                    <a:alpha val="31000"/>
                  </a:schemeClr>
                </a:glow>
              </a:effectLst>
              <a:latin typeface="Bahnschrif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5EEDC0-F54D-4389-B4F5-EBB099321FDF}"/>
              </a:ext>
            </a:extLst>
          </p:cNvPr>
          <p:cNvSpPr txBox="1"/>
          <p:nvPr/>
        </p:nvSpPr>
        <p:spPr>
          <a:xfrm>
            <a:off x="1654233" y="4241483"/>
            <a:ext cx="49045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2400" b="1" dirty="0">
                <a:solidFill>
                  <a:schemeClr val="bg1"/>
                </a:solidFill>
              </a:rPr>
              <a:t>(V</a:t>
            </a:r>
            <a:r>
              <a:rPr lang="it-CH" b="1" dirty="0">
                <a:solidFill>
                  <a:schemeClr val="bg1"/>
                </a:solidFill>
              </a:rPr>
              <a:t>AL </a:t>
            </a:r>
            <a:r>
              <a:rPr lang="it-CH" sz="2400" b="1" dirty="0">
                <a:solidFill>
                  <a:schemeClr val="bg1"/>
                </a:solidFill>
              </a:rPr>
              <a:t>D</a:t>
            </a:r>
            <a:r>
              <a:rPr lang="it-CH" b="1" dirty="0">
                <a:solidFill>
                  <a:schemeClr val="bg1"/>
                </a:solidFill>
              </a:rPr>
              <a:t>USEK, </a:t>
            </a:r>
            <a:r>
              <a:rPr lang="it-CH" sz="2400" b="1" dirty="0">
                <a:solidFill>
                  <a:schemeClr val="bg1"/>
                </a:solidFill>
              </a:rPr>
              <a:t>2</a:t>
            </a:r>
            <a:r>
              <a:rPr lang="it-CH" b="1" dirty="0">
                <a:solidFill>
                  <a:schemeClr val="bg1"/>
                </a:solidFill>
              </a:rPr>
              <a:t>006</a:t>
            </a:r>
            <a:r>
              <a:rPr lang="it-CH" sz="2400" b="1" dirty="0">
                <a:solidFill>
                  <a:schemeClr val="bg1"/>
                </a:solidFill>
              </a:rPr>
              <a:t>)</a:t>
            </a:r>
            <a:endParaRPr lang="it-CH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30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14803-73A7-4805-9B4E-68D62763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err="1"/>
              <a:t>Reportative</a:t>
            </a:r>
            <a:r>
              <a:rPr lang="it-CH" dirty="0"/>
              <a:t> </a:t>
            </a:r>
            <a:r>
              <a:rPr lang="it-CH" dirty="0" err="1"/>
              <a:t>definition</a:t>
            </a:r>
            <a:endParaRPr lang="en-US" i="1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030DD4D-29D6-456E-BD84-159D9C775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804160" y="1914841"/>
            <a:ext cx="7162800" cy="4029075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AB49F2-BAB0-4DF4-88C4-269F3AD2FC25}"/>
              </a:ext>
            </a:extLst>
          </p:cNvPr>
          <p:cNvCxnSpPr/>
          <p:nvPr/>
        </p:nvCxnSpPr>
        <p:spPr>
          <a:xfrm>
            <a:off x="914400" y="1421476"/>
            <a:ext cx="69494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504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4A568B-BD4D-44DA-BBB5-4DA7E34A49C2}"/>
              </a:ext>
            </a:extLst>
          </p:cNvPr>
          <p:cNvSpPr/>
          <p:nvPr/>
        </p:nvSpPr>
        <p:spPr>
          <a:xfrm>
            <a:off x="4157870" y="3641725"/>
            <a:ext cx="3876260" cy="321627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71FD1B-E349-4515-BF77-3D6136E61A69}"/>
              </a:ext>
            </a:extLst>
          </p:cNvPr>
          <p:cNvGrpSpPr/>
          <p:nvPr/>
        </p:nvGrpSpPr>
        <p:grpSpPr>
          <a:xfrm>
            <a:off x="721942" y="212725"/>
            <a:ext cx="10748116" cy="6432550"/>
            <a:chOff x="721942" y="212725"/>
            <a:chExt cx="10748116" cy="64325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A673E82-28FA-48BE-89BF-F6D4E870CF92}"/>
                </a:ext>
              </a:extLst>
            </p:cNvPr>
            <p:cNvGrpSpPr/>
            <p:nvPr/>
          </p:nvGrpSpPr>
          <p:grpSpPr>
            <a:xfrm>
              <a:off x="4436165" y="212725"/>
              <a:ext cx="3319670" cy="2850175"/>
              <a:chOff x="4436165" y="212725"/>
              <a:chExt cx="3319670" cy="2850175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8FF50AA-962D-47B1-897B-65140B1BDD5F}"/>
                  </a:ext>
                </a:extLst>
              </p:cNvPr>
              <p:cNvSpPr/>
              <p:nvPr/>
            </p:nvSpPr>
            <p:spPr>
              <a:xfrm>
                <a:off x="4436165" y="212725"/>
                <a:ext cx="3319670" cy="954156"/>
              </a:xfrm>
              <a:prstGeom prst="roundRect">
                <a:avLst>
                  <a:gd name="adj" fmla="val 50000"/>
                </a:avLst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Real </a:t>
                </a:r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definition</a:t>
                </a:r>
                <a:endParaRPr lang="en-US" sz="24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985324C-9142-4934-909B-4B60B5561FD5}"/>
                  </a:ext>
                </a:extLst>
              </p:cNvPr>
              <p:cNvSpPr/>
              <p:nvPr/>
            </p:nvSpPr>
            <p:spPr>
              <a:xfrm>
                <a:off x="4436165" y="1325598"/>
                <a:ext cx="3319670" cy="1737302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t-CH" sz="1400" dirty="0"/>
                  <a:t>Socrates/Plato/</a:t>
                </a:r>
                <a:r>
                  <a:rPr lang="it-CH" sz="1400" dirty="0" err="1"/>
                  <a:t>Aristotle</a:t>
                </a:r>
                <a:endParaRPr lang="it-CH" sz="1400" dirty="0"/>
              </a:p>
              <a:p>
                <a:endParaRPr lang="it-CH" sz="1400" dirty="0"/>
              </a:p>
              <a:p>
                <a:r>
                  <a:rPr lang="it-CH" sz="1400" dirty="0">
                    <a:sym typeface="Wingdings" panose="05000000000000000000" pitchFamily="2" charset="2"/>
                  </a:rPr>
                  <a:t>Match the </a:t>
                </a:r>
                <a:r>
                  <a:rPr lang="it-CH" sz="1400" dirty="0" err="1">
                    <a:sym typeface="Wingdings" panose="05000000000000000000" pitchFamily="2" charset="2"/>
                  </a:rPr>
                  <a:t>real</a:t>
                </a:r>
                <a:r>
                  <a:rPr lang="it-CH" sz="1400" dirty="0">
                    <a:sym typeface="Wingdings" panose="05000000000000000000" pitchFamily="2" charset="2"/>
                  </a:rPr>
                  <a:t> nature of </a:t>
                </a:r>
                <a:r>
                  <a:rPr lang="it-CH" sz="1400" dirty="0" err="1">
                    <a:sym typeface="Wingdings" panose="05000000000000000000" pitchFamily="2" charset="2"/>
                  </a:rPr>
                  <a:t>things</a:t>
                </a:r>
                <a:endParaRPr lang="it-CH" sz="1400" dirty="0">
                  <a:sym typeface="Wingdings" panose="05000000000000000000" pitchFamily="2" charset="2"/>
                </a:endParaRPr>
              </a:p>
              <a:p>
                <a:r>
                  <a:rPr lang="it-CH" sz="1400" dirty="0">
                    <a:sym typeface="Wingdings" panose="05000000000000000000" pitchFamily="2" charset="2"/>
                  </a:rPr>
                  <a:t>Definitions as </a:t>
                </a:r>
                <a:r>
                  <a:rPr lang="it-CH" sz="1400" dirty="0" err="1">
                    <a:sym typeface="Wingdings" panose="05000000000000000000" pitchFamily="2" charset="2"/>
                  </a:rPr>
                  <a:t>final</a:t>
                </a:r>
                <a:r>
                  <a:rPr lang="it-CH" sz="1400" dirty="0">
                    <a:sym typeface="Wingdings" panose="05000000000000000000" pitchFamily="2" charset="2"/>
                  </a:rPr>
                  <a:t> goal of </a:t>
                </a:r>
                <a:r>
                  <a:rPr lang="it-CH" sz="1400" dirty="0" err="1">
                    <a:sym typeface="Wingdings" panose="05000000000000000000" pitchFamily="2" charset="2"/>
                  </a:rPr>
                  <a:t>investigations</a:t>
                </a:r>
                <a:endParaRPr lang="en-US" sz="1400" dirty="0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33A05C8-D9D4-4AA5-BF1E-C19FB66CB79C}"/>
                </a:ext>
              </a:extLst>
            </p:cNvPr>
            <p:cNvGrpSpPr/>
            <p:nvPr/>
          </p:nvGrpSpPr>
          <p:grpSpPr>
            <a:xfrm>
              <a:off x="721942" y="1980134"/>
              <a:ext cx="3319670" cy="2851151"/>
              <a:chOff x="838200" y="2394998"/>
              <a:chExt cx="3319670" cy="2851151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762CCC7D-38E7-45DC-8E1D-EE4D2B98ABEC}"/>
                  </a:ext>
                </a:extLst>
              </p:cNvPr>
              <p:cNvSpPr/>
              <p:nvPr/>
            </p:nvSpPr>
            <p:spPr>
              <a:xfrm>
                <a:off x="838200" y="3508847"/>
                <a:ext cx="3319670" cy="1737302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t-CH" sz="1400" dirty="0"/>
                  <a:t>Close to the </a:t>
                </a:r>
                <a:r>
                  <a:rPr lang="it-CH" sz="1400" dirty="0" err="1"/>
                  <a:t>modern</a:t>
                </a:r>
                <a:r>
                  <a:rPr lang="it-CH" sz="1400" dirty="0"/>
                  <a:t> </a:t>
                </a:r>
                <a:r>
                  <a:rPr lang="it-CH" sz="1400" dirty="0" err="1"/>
                  <a:t>conception</a:t>
                </a:r>
                <a:endParaRPr lang="it-CH" sz="1400" dirty="0"/>
              </a:p>
              <a:p>
                <a:r>
                  <a:rPr lang="it-CH" sz="1400" dirty="0" err="1"/>
                  <a:t>Rejection</a:t>
                </a:r>
                <a:r>
                  <a:rPr lang="it-CH" sz="1400" dirty="0"/>
                  <a:t> of </a:t>
                </a:r>
                <a:r>
                  <a:rPr lang="it-CH" sz="1400" dirty="0" err="1"/>
                  <a:t>real</a:t>
                </a:r>
                <a:r>
                  <a:rPr lang="it-CH" sz="1400" dirty="0"/>
                  <a:t> </a:t>
                </a:r>
                <a:r>
                  <a:rPr lang="it-CH" sz="1400" dirty="0" err="1"/>
                  <a:t>essences</a:t>
                </a:r>
                <a:endParaRPr lang="it-CH" sz="1400" dirty="0"/>
              </a:p>
              <a:p>
                <a:r>
                  <a:rPr lang="it-CH" sz="1400" dirty="0" err="1"/>
                  <a:t>Anything</a:t>
                </a:r>
                <a:r>
                  <a:rPr lang="it-CH" sz="1400" dirty="0"/>
                  <a:t> can be </a:t>
                </a:r>
                <a:r>
                  <a:rPr lang="it-CH" sz="1400" dirty="0" err="1"/>
                  <a:t>defined</a:t>
                </a:r>
                <a:r>
                  <a:rPr lang="it-CH" sz="1400" dirty="0"/>
                  <a:t> as </a:t>
                </a:r>
                <a:r>
                  <a:rPr lang="it-CH" sz="1400" dirty="0" err="1"/>
                  <a:t>anything</a:t>
                </a:r>
                <a:endParaRPr lang="it-CH" sz="1400" dirty="0"/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>
                    <a:sym typeface="Wingdings" panose="05000000000000000000" pitchFamily="2" charset="2"/>
                  </a:rPr>
                  <a:t>Definitions as </a:t>
                </a:r>
                <a:r>
                  <a:rPr lang="it-CH" sz="1400" dirty="0" err="1">
                    <a:sym typeface="Wingdings" panose="05000000000000000000" pitchFamily="2" charset="2"/>
                  </a:rPr>
                  <a:t>arbitrary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choices</a:t>
                </a:r>
                <a:endParaRPr lang="it-CH" sz="1400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>
                    <a:sym typeface="Wingdings" panose="05000000000000000000" pitchFamily="2" charset="2"/>
                  </a:rPr>
                  <a:t>Definitions are </a:t>
                </a:r>
                <a:r>
                  <a:rPr lang="it-CH" sz="1400" dirty="0" err="1">
                    <a:sym typeface="Wingdings" panose="05000000000000000000" pitchFamily="2" charset="2"/>
                  </a:rPr>
                  <a:t>introduced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at</a:t>
                </a:r>
                <a:r>
                  <a:rPr lang="it-CH" sz="1400" dirty="0">
                    <a:sym typeface="Wingdings" panose="05000000000000000000" pitchFamily="2" charset="2"/>
                  </a:rPr>
                  <a:t> the </a:t>
                </a:r>
                <a:r>
                  <a:rPr lang="it-CH" sz="1400" dirty="0" err="1">
                    <a:sym typeface="Wingdings" panose="05000000000000000000" pitchFamily="2" charset="2"/>
                  </a:rPr>
                  <a:t>beginning</a:t>
                </a:r>
                <a:r>
                  <a:rPr lang="it-CH" sz="1400" dirty="0">
                    <a:sym typeface="Wingdings" panose="05000000000000000000" pitchFamily="2" charset="2"/>
                  </a:rPr>
                  <a:t> of an </a:t>
                </a:r>
                <a:r>
                  <a:rPr lang="it-CH" sz="1400" dirty="0" err="1">
                    <a:sym typeface="Wingdings" panose="05000000000000000000" pitchFamily="2" charset="2"/>
                  </a:rPr>
                  <a:t>investigation</a:t>
                </a:r>
                <a:endParaRPr lang="it-CH" sz="1400" dirty="0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AD07AA1-11DD-4095-8987-F9CA28550EB6}"/>
                  </a:ext>
                </a:extLst>
              </p:cNvPr>
              <p:cNvSpPr/>
              <p:nvPr/>
            </p:nvSpPr>
            <p:spPr>
              <a:xfrm>
                <a:off x="838200" y="2394998"/>
                <a:ext cx="3319670" cy="954156"/>
              </a:xfrm>
              <a:prstGeom prst="roundRect">
                <a:avLst>
                  <a:gd name="adj" fmla="val 50000"/>
                </a:avLst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  <a:srcRect/>
                <a:stretch>
                  <a:fillRect l="-1" t="-4478" r="1" b="-100491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Stipulative</a:t>
                </a:r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 </a:t>
                </a:r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definition</a:t>
                </a:r>
                <a:r>
                  <a:rPr lang="en-US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s</a:t>
                </a:r>
                <a:endParaRPr lang="it-CH" sz="24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98CA191-DA58-4BDA-B8A8-EB3C5B2FD4E6}"/>
                </a:ext>
              </a:extLst>
            </p:cNvPr>
            <p:cNvGrpSpPr/>
            <p:nvPr/>
          </p:nvGrpSpPr>
          <p:grpSpPr>
            <a:xfrm>
              <a:off x="8150388" y="1980134"/>
              <a:ext cx="3319670" cy="2851151"/>
              <a:chOff x="8034130" y="2394998"/>
              <a:chExt cx="3319670" cy="2851151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3105DBD-3E74-4FE9-98DF-22E5D2D0268C}"/>
                  </a:ext>
                </a:extLst>
              </p:cNvPr>
              <p:cNvSpPr/>
              <p:nvPr/>
            </p:nvSpPr>
            <p:spPr>
              <a:xfrm>
                <a:off x="8034130" y="3508847"/>
                <a:ext cx="3319670" cy="1737302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t-CH" sz="1400" dirty="0"/>
                  <a:t>Simply a report of </a:t>
                </a:r>
                <a:r>
                  <a:rPr lang="it-CH" sz="1400" dirty="0" err="1"/>
                  <a:t>how</a:t>
                </a:r>
                <a:r>
                  <a:rPr lang="it-CH" sz="1400" dirty="0"/>
                  <a:t> people use the word </a:t>
                </a:r>
              </a:p>
              <a:p>
                <a:r>
                  <a:rPr lang="it-CH" sz="1400" dirty="0"/>
                  <a:t>Report accounts for different </a:t>
                </a:r>
                <a:r>
                  <a:rPr lang="it-CH" sz="1400" dirty="0" err="1"/>
                  <a:t>regions</a:t>
                </a:r>
                <a:r>
                  <a:rPr lang="it-CH" sz="1400" dirty="0"/>
                  <a:t> or social status</a:t>
                </a: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>
                    <a:sym typeface="Wingdings" panose="05000000000000000000" pitchFamily="2" charset="2"/>
                  </a:rPr>
                  <a:t>Similar to </a:t>
                </a:r>
                <a:r>
                  <a:rPr lang="it-CH" sz="1400" dirty="0" err="1">
                    <a:sym typeface="Wingdings" panose="05000000000000000000" pitchFamily="2" charset="2"/>
                  </a:rPr>
                  <a:t>dictionary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definitions</a:t>
                </a:r>
                <a:endParaRPr lang="en-US" sz="1400" dirty="0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406EDC08-DA2D-442A-90FF-D95F4DB24C5D}"/>
                  </a:ext>
                </a:extLst>
              </p:cNvPr>
              <p:cNvSpPr/>
              <p:nvPr/>
            </p:nvSpPr>
            <p:spPr>
              <a:xfrm>
                <a:off x="8034130" y="2394998"/>
                <a:ext cx="3319670" cy="954156"/>
              </a:xfrm>
              <a:prstGeom prst="roundRect">
                <a:avLst>
                  <a:gd name="adj" fmla="val 50000"/>
                </a:avLst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rcRect/>
                <a:stretch>
                  <a:fillRect l="-9720" t="-15664" r="-10753" b="-39798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Reportative</a:t>
                </a:r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 </a:t>
                </a:r>
              </a:p>
              <a:p>
                <a:pPr algn="ctr"/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Definition</a:t>
                </a:r>
              </a:p>
              <a:p>
                <a:pPr algn="ctr"/>
                <a:endParaRPr lang="it-CH" sz="2400" b="1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DFAB990-60B9-4211-A001-6814F5E03B47}"/>
                </a:ext>
              </a:extLst>
            </p:cNvPr>
            <p:cNvGrpSpPr/>
            <p:nvPr/>
          </p:nvGrpSpPr>
          <p:grpSpPr>
            <a:xfrm>
              <a:off x="4436165" y="3797156"/>
              <a:ext cx="3319670" cy="2848119"/>
              <a:chOff x="4436165" y="4009881"/>
              <a:chExt cx="3319670" cy="2848119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D99F123-8A6C-4FAB-9988-BF881F1D9B8E}"/>
                  </a:ext>
                </a:extLst>
              </p:cNvPr>
              <p:cNvSpPr/>
              <p:nvPr/>
            </p:nvSpPr>
            <p:spPr>
              <a:xfrm>
                <a:off x="4436165" y="5120698"/>
                <a:ext cx="3319670" cy="1737302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t-CH" sz="1400" dirty="0" err="1"/>
                  <a:t>Retains</a:t>
                </a:r>
                <a:r>
                  <a:rPr lang="it-CH" sz="1400" dirty="0"/>
                  <a:t> the core </a:t>
                </a:r>
                <a:r>
                  <a:rPr lang="it-CH" sz="1400" dirty="0" err="1"/>
                  <a:t>ordinary</a:t>
                </a:r>
                <a:r>
                  <a:rPr lang="it-CH" sz="1400" dirty="0"/>
                  <a:t> </a:t>
                </a:r>
                <a:r>
                  <a:rPr lang="it-CH" sz="1400" dirty="0" err="1"/>
                  <a:t>meaning</a:t>
                </a:r>
                <a:r>
                  <a:rPr lang="it-CH" sz="1400" dirty="0"/>
                  <a:t> of the word by </a:t>
                </a:r>
                <a:r>
                  <a:rPr lang="it-CH" sz="1400" dirty="0" err="1"/>
                  <a:t>describing</a:t>
                </a:r>
                <a:r>
                  <a:rPr lang="it-CH" sz="1400" dirty="0"/>
                  <a:t> range of </a:t>
                </a:r>
                <a:r>
                  <a:rPr lang="it-CH" sz="1400" dirty="0" err="1"/>
                  <a:t>application</a:t>
                </a:r>
                <a:r>
                  <a:rPr lang="it-CH" sz="1400" dirty="0"/>
                  <a:t> and cut-off points</a:t>
                </a: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 err="1">
                    <a:sym typeface="Wingdings" panose="05000000000000000000" pitchFamily="2" charset="2"/>
                  </a:rPr>
                  <a:t>Attempts</a:t>
                </a:r>
                <a:r>
                  <a:rPr lang="it-CH" sz="1400" dirty="0">
                    <a:sym typeface="Wingdings" panose="05000000000000000000" pitchFamily="2" charset="2"/>
                  </a:rPr>
                  <a:t> to </a:t>
                </a:r>
                <a:r>
                  <a:rPr lang="it-CH" sz="1400" dirty="0" err="1">
                    <a:sym typeface="Wingdings" panose="05000000000000000000" pitchFamily="2" charset="2"/>
                  </a:rPr>
                  <a:t>sharpen</a:t>
                </a:r>
                <a:r>
                  <a:rPr lang="it-CH" sz="1400" dirty="0">
                    <a:sym typeface="Wingdings" panose="05000000000000000000" pitchFamily="2" charset="2"/>
                  </a:rPr>
                  <a:t> up </a:t>
                </a:r>
                <a:r>
                  <a:rPr lang="it-CH" sz="1400" dirty="0" err="1">
                    <a:sym typeface="Wingdings" panose="05000000000000000000" pitchFamily="2" charset="2"/>
                  </a:rPr>
                  <a:t>boundaries</a:t>
                </a:r>
                <a:r>
                  <a:rPr lang="it-CH" sz="1400" dirty="0">
                    <a:sym typeface="Wingdings" panose="05000000000000000000" pitchFamily="2" charset="2"/>
                  </a:rPr>
                  <a:t> of </a:t>
                </a:r>
                <a:r>
                  <a:rPr lang="it-CH" sz="1400" dirty="0" err="1">
                    <a:sym typeface="Wingdings" panose="05000000000000000000" pitchFamily="2" charset="2"/>
                  </a:rPr>
                  <a:t>application</a:t>
                </a:r>
                <a:endParaRPr lang="it-CH" sz="1400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 err="1">
                    <a:sym typeface="Wingdings" panose="05000000000000000000" pitchFamily="2" charset="2"/>
                  </a:rPr>
                  <a:t>Philosophical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attempts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will</a:t>
                </a:r>
                <a:r>
                  <a:rPr lang="it-CH" sz="1400" dirty="0">
                    <a:sym typeface="Wingdings" panose="05000000000000000000" pitchFamily="2" charset="2"/>
                  </a:rPr>
                  <a:t> be in this </a:t>
                </a:r>
                <a:r>
                  <a:rPr lang="it-CH" sz="1400" dirty="0" err="1">
                    <a:sym typeface="Wingdings" panose="05000000000000000000" pitchFamily="2" charset="2"/>
                  </a:rPr>
                  <a:t>category</a:t>
                </a:r>
                <a:endParaRPr lang="en-US" sz="1400" dirty="0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85E3F74-67AB-4C76-B33A-04047F9C46A8}"/>
                  </a:ext>
                </a:extLst>
              </p:cNvPr>
              <p:cNvSpPr/>
              <p:nvPr/>
            </p:nvSpPr>
            <p:spPr>
              <a:xfrm>
                <a:off x="4436165" y="4009881"/>
                <a:ext cx="3319670" cy="954156"/>
              </a:xfrm>
              <a:prstGeom prst="roundRect">
                <a:avLst>
                  <a:gd name="adj" fmla="val 50000"/>
                </a:avLst>
              </a:prstGeom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0"/>
                    </a:ext>
                  </a:extLst>
                </a:blip>
                <a:srcRect/>
                <a:stretch>
                  <a:fillRect t="-18357" b="-21577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Précising</a:t>
                </a:r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  Definition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7535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14803-73A7-4805-9B4E-68D62763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err="1"/>
              <a:t>Précising</a:t>
            </a:r>
            <a:r>
              <a:rPr lang="it-CH" dirty="0"/>
              <a:t> </a:t>
            </a:r>
            <a:r>
              <a:rPr lang="it-CH" dirty="0" err="1"/>
              <a:t>definition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E8F01-66A6-48E8-BA6E-11865742E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84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CH" dirty="0" err="1"/>
              <a:t>Retains</a:t>
            </a:r>
            <a:r>
              <a:rPr lang="it-CH" dirty="0"/>
              <a:t> the core </a:t>
            </a:r>
            <a:r>
              <a:rPr lang="it-CH" dirty="0" err="1"/>
              <a:t>ordinary</a:t>
            </a:r>
            <a:r>
              <a:rPr lang="it-CH" dirty="0"/>
              <a:t> </a:t>
            </a:r>
            <a:r>
              <a:rPr lang="it-CH" dirty="0" err="1"/>
              <a:t>meaning</a:t>
            </a:r>
            <a:r>
              <a:rPr lang="it-CH" dirty="0"/>
              <a:t> of the word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it-CH" dirty="0">
                <a:sym typeface="Wingdings" panose="05000000000000000000" pitchFamily="2" charset="2"/>
              </a:rPr>
              <a:t>Not </a:t>
            </a:r>
            <a:r>
              <a:rPr lang="it-CH" dirty="0" err="1">
                <a:sym typeface="Wingdings" panose="05000000000000000000" pitchFamily="2" charset="2"/>
              </a:rPr>
              <a:t>simply</a:t>
            </a:r>
            <a:r>
              <a:rPr lang="it-CH" dirty="0">
                <a:sym typeface="Wingdings" panose="05000000000000000000" pitchFamily="2" charset="2"/>
              </a:rPr>
              <a:t> </a:t>
            </a:r>
            <a:r>
              <a:rPr lang="it-CH" dirty="0" err="1">
                <a:sym typeface="Wingdings" panose="05000000000000000000" pitchFamily="2" charset="2"/>
              </a:rPr>
              <a:t>reportative</a:t>
            </a:r>
            <a:endParaRPr lang="it-CH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it-CH" dirty="0" err="1">
                <a:sym typeface="Wingdings" panose="05000000000000000000" pitchFamily="2" charset="2"/>
              </a:rPr>
              <a:t>Attempts</a:t>
            </a:r>
            <a:r>
              <a:rPr lang="it-CH" dirty="0">
                <a:sym typeface="Wingdings" panose="05000000000000000000" pitchFamily="2" charset="2"/>
              </a:rPr>
              <a:t> to </a:t>
            </a:r>
            <a:r>
              <a:rPr lang="it-CH" dirty="0" err="1">
                <a:sym typeface="Wingdings" panose="05000000000000000000" pitchFamily="2" charset="2"/>
              </a:rPr>
              <a:t>sharpen</a:t>
            </a:r>
            <a:r>
              <a:rPr lang="it-CH" dirty="0">
                <a:sym typeface="Wingdings" panose="05000000000000000000" pitchFamily="2" charset="2"/>
              </a:rPr>
              <a:t> up </a:t>
            </a:r>
            <a:r>
              <a:rPr lang="it-CH" dirty="0" err="1">
                <a:sym typeface="Wingdings" panose="05000000000000000000" pitchFamily="2" charset="2"/>
              </a:rPr>
              <a:t>boundaries</a:t>
            </a:r>
            <a:r>
              <a:rPr lang="it-CH" dirty="0">
                <a:sym typeface="Wingdings" panose="05000000000000000000" pitchFamily="2" charset="2"/>
              </a:rPr>
              <a:t> of </a:t>
            </a:r>
            <a:r>
              <a:rPr lang="it-CH" dirty="0" err="1">
                <a:sym typeface="Wingdings" panose="05000000000000000000" pitchFamily="2" charset="2"/>
              </a:rPr>
              <a:t>application</a:t>
            </a:r>
            <a:r>
              <a:rPr lang="it-CH" dirty="0">
                <a:sym typeface="Wingdings" panose="05000000000000000000" pitchFamily="2" charset="2"/>
              </a:rPr>
              <a:t> of the word by </a:t>
            </a:r>
            <a:r>
              <a:rPr lang="it-CH" dirty="0" err="1">
                <a:sym typeface="Wingdings" panose="05000000000000000000" pitchFamily="2" charset="2"/>
              </a:rPr>
              <a:t>describing</a:t>
            </a:r>
            <a:r>
              <a:rPr lang="it-CH" dirty="0">
                <a:sym typeface="Wingdings" panose="05000000000000000000" pitchFamily="2" charset="2"/>
              </a:rPr>
              <a:t> the range of </a:t>
            </a:r>
            <a:r>
              <a:rPr lang="it-CH" dirty="0" err="1">
                <a:sym typeface="Wingdings" panose="05000000000000000000" pitchFamily="2" charset="2"/>
              </a:rPr>
              <a:t>application</a:t>
            </a:r>
            <a:r>
              <a:rPr lang="it-CH" dirty="0">
                <a:sym typeface="Wingdings" panose="05000000000000000000" pitchFamily="2" charset="2"/>
              </a:rPr>
              <a:t> and cut-off points</a:t>
            </a:r>
          </a:p>
          <a:p>
            <a:pPr>
              <a:buFont typeface="Wingdings" panose="05000000000000000000" pitchFamily="2" charset="2"/>
              <a:buChar char="à"/>
            </a:pPr>
            <a:endParaRPr lang="it-CH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ANY philosophical attempt at a general definition of technology will be a précising definition</a:t>
            </a:r>
            <a:endParaRPr lang="it-CH" dirty="0">
              <a:sym typeface="Wingdings" panose="05000000000000000000" pitchFamily="2" charset="2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BB5B14-8E6C-4DFC-9459-1B23BD62F71B}"/>
              </a:ext>
            </a:extLst>
          </p:cNvPr>
          <p:cNvCxnSpPr/>
          <p:nvPr/>
        </p:nvCxnSpPr>
        <p:spPr>
          <a:xfrm>
            <a:off x="914400" y="1421476"/>
            <a:ext cx="69494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23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14803-73A7-4805-9B4E-68D62763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British </a:t>
            </a:r>
            <a:r>
              <a:rPr lang="it-CH" dirty="0" err="1"/>
              <a:t>empiricism</a:t>
            </a:r>
            <a:endParaRPr lang="en-US" i="1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366D6A0-63A9-463B-A94A-6D2AB6A63912}"/>
              </a:ext>
            </a:extLst>
          </p:cNvPr>
          <p:cNvCxnSpPr>
            <a:cxnSpLocks/>
          </p:cNvCxnSpPr>
          <p:nvPr/>
        </p:nvCxnSpPr>
        <p:spPr>
          <a:xfrm>
            <a:off x="914400" y="1421476"/>
            <a:ext cx="91203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5CB3923-EE98-45C3-A312-323EDB62FA21}"/>
              </a:ext>
            </a:extLst>
          </p:cNvPr>
          <p:cNvSpPr txBox="1"/>
          <p:nvPr/>
        </p:nvSpPr>
        <p:spPr>
          <a:xfrm>
            <a:off x="3184257" y="5775078"/>
            <a:ext cx="3272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600" i="1" dirty="0"/>
              <a:t>Ludwig Wittgenstein (1889-1951)</a:t>
            </a:r>
            <a:endParaRPr lang="en-US" sz="1600" i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443C80F-0364-468D-8CE1-2BC0E7A44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179060" cy="3884295"/>
          </a:xfrm>
        </p:spPr>
      </p:pic>
    </p:spTree>
    <p:extLst>
      <p:ext uri="{BB962C8B-B14F-4D97-AF65-F5344CB8AC3E}">
        <p14:creationId xmlns:p14="http://schemas.microsoft.com/office/powerpoint/2010/main" val="798273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14803-73A7-4805-9B4E-68D62763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err="1"/>
              <a:t>Guidelines</a:t>
            </a:r>
            <a:r>
              <a:rPr lang="it-CH" dirty="0"/>
              <a:t> for Definitions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E8F01-66A6-48E8-BA6E-11865742E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84106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AutoNum type="arabicParenR"/>
            </a:pPr>
            <a:r>
              <a:rPr lang="it-CH" dirty="0">
                <a:sym typeface="Wingdings" panose="05000000000000000000" pitchFamily="2" charset="2"/>
              </a:rPr>
              <a:t>Definitions should not be </a:t>
            </a:r>
            <a:r>
              <a:rPr lang="it-CH" dirty="0" err="1">
                <a:sym typeface="Wingdings" panose="05000000000000000000" pitchFamily="2" charset="2"/>
              </a:rPr>
              <a:t>too</a:t>
            </a:r>
            <a:r>
              <a:rPr lang="it-CH" dirty="0">
                <a:sym typeface="Wingdings" panose="05000000000000000000" pitchFamily="2" charset="2"/>
              </a:rPr>
              <a:t> </a:t>
            </a:r>
            <a:r>
              <a:rPr lang="it-CH" dirty="0" err="1">
                <a:sym typeface="Wingdings" panose="05000000000000000000" pitchFamily="2" charset="2"/>
              </a:rPr>
              <a:t>broad</a:t>
            </a:r>
            <a:r>
              <a:rPr lang="it-CH" dirty="0">
                <a:sym typeface="Wingdings" panose="05000000000000000000" pitchFamily="2" charset="2"/>
              </a:rPr>
              <a:t> or </a:t>
            </a:r>
            <a:r>
              <a:rPr lang="it-CH" dirty="0" err="1">
                <a:sym typeface="Wingdings" panose="05000000000000000000" pitchFamily="2" charset="2"/>
              </a:rPr>
              <a:t>narrow</a:t>
            </a:r>
            <a:r>
              <a:rPr lang="it-CH" dirty="0">
                <a:sym typeface="Wingdings" panose="05000000000000000000" pitchFamily="2" charset="2"/>
              </a:rPr>
              <a:t> 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it-CH" dirty="0">
                <a:sym typeface="Wingdings" panose="05000000000000000000" pitchFamily="2" charset="2"/>
              </a:rPr>
              <a:t>Definitions should not be </a:t>
            </a:r>
            <a:r>
              <a:rPr lang="it-CH" dirty="0" err="1">
                <a:sym typeface="Wingdings" panose="05000000000000000000" pitchFamily="2" charset="2"/>
              </a:rPr>
              <a:t>circular</a:t>
            </a:r>
            <a:r>
              <a:rPr lang="it-CH" dirty="0">
                <a:sym typeface="Wingdings" panose="05000000000000000000" pitchFamily="2" charset="2"/>
              </a:rPr>
              <a:t> 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it-CH" dirty="0">
                <a:sym typeface="Wingdings" panose="05000000000000000000" pitchFamily="2" charset="2"/>
              </a:rPr>
              <a:t>Definitions should not use figurative </a:t>
            </a:r>
            <a:r>
              <a:rPr lang="it-CH" dirty="0" err="1">
                <a:sym typeface="Wingdings" panose="05000000000000000000" pitchFamily="2" charset="2"/>
              </a:rPr>
              <a:t>language</a:t>
            </a:r>
            <a:r>
              <a:rPr lang="it-CH" dirty="0">
                <a:sym typeface="Wingdings" panose="05000000000000000000" pitchFamily="2" charset="2"/>
              </a:rPr>
              <a:t> or </a:t>
            </a:r>
            <a:r>
              <a:rPr lang="it-CH" dirty="0" err="1">
                <a:sym typeface="Wingdings" panose="05000000000000000000" pitchFamily="2" charset="2"/>
              </a:rPr>
              <a:t>metaphors</a:t>
            </a:r>
            <a:endParaRPr lang="it-CH" dirty="0">
              <a:sym typeface="Wingdings" panose="05000000000000000000" pitchFamily="2" charset="2"/>
            </a:endParaRP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it-CH" dirty="0">
                <a:sym typeface="Wingdings" panose="05000000000000000000" pitchFamily="2" charset="2"/>
              </a:rPr>
              <a:t>Definitions should not be used </a:t>
            </a:r>
            <a:r>
              <a:rPr lang="it-CH" dirty="0" err="1">
                <a:sym typeface="Wingdings" panose="05000000000000000000" pitchFamily="2" charset="2"/>
              </a:rPr>
              <a:t>solely</a:t>
            </a:r>
            <a:r>
              <a:rPr lang="it-CH" dirty="0">
                <a:sym typeface="Wingdings" panose="05000000000000000000" pitchFamily="2" charset="2"/>
              </a:rPr>
              <a:t> negative but should be in positive </a:t>
            </a:r>
            <a:r>
              <a:rPr lang="it-CH" dirty="0" err="1">
                <a:sym typeface="Wingdings" panose="05000000000000000000" pitchFamily="2" charset="2"/>
              </a:rPr>
              <a:t>terms</a:t>
            </a:r>
            <a:endParaRPr lang="it-CH" dirty="0">
              <a:sym typeface="Wingdings" panose="05000000000000000000" pitchFamily="2" charset="2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E3F16AB-22BF-4D48-85DD-C96EE9730F21}"/>
              </a:ext>
            </a:extLst>
          </p:cNvPr>
          <p:cNvCxnSpPr/>
          <p:nvPr/>
        </p:nvCxnSpPr>
        <p:spPr>
          <a:xfrm>
            <a:off x="914400" y="1421476"/>
            <a:ext cx="69494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836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5E29E0-B75E-4D34-8190-763C19413D0E}"/>
              </a:ext>
            </a:extLst>
          </p:cNvPr>
          <p:cNvGrpSpPr/>
          <p:nvPr/>
        </p:nvGrpSpPr>
        <p:grpSpPr>
          <a:xfrm>
            <a:off x="630866" y="202710"/>
            <a:ext cx="10930268" cy="5851664"/>
            <a:chOff x="630866" y="202710"/>
            <a:chExt cx="10930268" cy="58516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D3192E7-0A9F-47E5-8F5E-CB31E18013BE}"/>
                </a:ext>
              </a:extLst>
            </p:cNvPr>
            <p:cNvGrpSpPr/>
            <p:nvPr/>
          </p:nvGrpSpPr>
          <p:grpSpPr>
            <a:xfrm>
              <a:off x="4436165" y="202710"/>
              <a:ext cx="3319670" cy="2623618"/>
              <a:chOff x="4515579" y="1690688"/>
              <a:chExt cx="3319670" cy="2623618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8FF50AA-962D-47B1-897B-65140B1BDD5F}"/>
                  </a:ext>
                </a:extLst>
              </p:cNvPr>
              <p:cNvSpPr/>
              <p:nvPr/>
            </p:nvSpPr>
            <p:spPr>
              <a:xfrm>
                <a:off x="4515579" y="1690688"/>
                <a:ext cx="3319670" cy="95415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CH" sz="2400" b="1" dirty="0"/>
                  <a:t>Technology as hardware</a:t>
                </a:r>
                <a:endParaRPr lang="en-US" sz="2400" b="1" dirty="0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985324C-9142-4934-909B-4B60B5561FD5}"/>
                  </a:ext>
                </a:extLst>
              </p:cNvPr>
              <p:cNvSpPr/>
              <p:nvPr/>
            </p:nvSpPr>
            <p:spPr>
              <a:xfrm>
                <a:off x="4515579" y="2779782"/>
                <a:ext cx="3319670" cy="1534524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t-CH" dirty="0"/>
                  <a:t>T. as tools and machines</a:t>
                </a:r>
              </a:p>
              <a:p>
                <a:r>
                  <a:rPr lang="it-CH" dirty="0" err="1"/>
                  <a:t>Most</a:t>
                </a:r>
                <a:r>
                  <a:rPr lang="it-CH" dirty="0"/>
                  <a:t> </a:t>
                </a:r>
                <a:r>
                  <a:rPr lang="it-CH" dirty="0" err="1"/>
                  <a:t>obvious</a:t>
                </a:r>
                <a:r>
                  <a:rPr lang="it-CH" dirty="0"/>
                  <a:t> </a:t>
                </a:r>
                <a:r>
                  <a:rPr lang="it-CH" dirty="0" err="1"/>
                  <a:t>definition</a:t>
                </a:r>
                <a:endParaRPr lang="it-CH" dirty="0"/>
              </a:p>
              <a:p>
                <a:r>
                  <a:rPr lang="it-CH" dirty="0"/>
                  <a:t>Problem: </a:t>
                </a:r>
                <a:r>
                  <a:rPr lang="it-CH" dirty="0" err="1"/>
                  <a:t>cases</a:t>
                </a:r>
                <a:r>
                  <a:rPr lang="it-CH" dirty="0"/>
                  <a:t> where </a:t>
                </a:r>
                <a:r>
                  <a:rPr lang="it-CH" dirty="0" err="1"/>
                  <a:t>technology</a:t>
                </a:r>
                <a:r>
                  <a:rPr lang="it-CH" dirty="0"/>
                  <a:t> </a:t>
                </a:r>
                <a:r>
                  <a:rPr lang="it-CH" dirty="0" err="1"/>
                  <a:t>didn’t</a:t>
                </a:r>
                <a:r>
                  <a:rPr lang="it-CH" dirty="0"/>
                  <a:t> use tools/machines</a:t>
                </a:r>
                <a:endParaRPr lang="en-US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8509BEC-0EB3-4705-B630-2FC20D0FEDCE}"/>
                </a:ext>
              </a:extLst>
            </p:cNvPr>
            <p:cNvGrpSpPr/>
            <p:nvPr/>
          </p:nvGrpSpPr>
          <p:grpSpPr>
            <a:xfrm>
              <a:off x="630866" y="3429000"/>
              <a:ext cx="3319670" cy="2611658"/>
              <a:chOff x="631752" y="3551412"/>
              <a:chExt cx="3319670" cy="2611658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62195B61-ABB5-4F58-BC16-25B26D64A9B7}"/>
                  </a:ext>
                </a:extLst>
              </p:cNvPr>
              <p:cNvSpPr/>
              <p:nvPr/>
            </p:nvSpPr>
            <p:spPr>
              <a:xfrm>
                <a:off x="631752" y="3551412"/>
                <a:ext cx="3319670" cy="95415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CH" sz="2400" b="1" dirty="0"/>
                  <a:t>Technology as rules</a:t>
                </a:r>
                <a:endParaRPr lang="en-US" sz="2400" b="1" dirty="0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647D6573-F412-4E06-B1D2-EC3CE4ED1E09}"/>
                  </a:ext>
                </a:extLst>
              </p:cNvPr>
              <p:cNvSpPr/>
              <p:nvPr/>
            </p:nvSpPr>
            <p:spPr>
              <a:xfrm>
                <a:off x="631752" y="4629470"/>
                <a:ext cx="3319670" cy="1533600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t-CH" dirty="0"/>
                  <a:t>«Software» vs. «Hardware» </a:t>
                </a:r>
              </a:p>
              <a:p>
                <a:r>
                  <a:rPr lang="it-CH" dirty="0"/>
                  <a:t>T. </a:t>
                </a:r>
                <a:r>
                  <a:rPr lang="it-CH" dirty="0" err="1"/>
                  <a:t>involves</a:t>
                </a:r>
                <a:r>
                  <a:rPr lang="it-CH" dirty="0"/>
                  <a:t> patterns of means-end </a:t>
                </a:r>
                <a:r>
                  <a:rPr lang="it-CH" dirty="0" err="1"/>
                  <a:t>relationships</a:t>
                </a:r>
                <a:endParaRPr lang="it-CH" dirty="0"/>
              </a:p>
              <a:p>
                <a:r>
                  <a:rPr lang="it-CH" dirty="0">
                    <a:sym typeface="Wingdings" panose="05000000000000000000" pitchFamily="2" charset="2"/>
                  </a:rPr>
                  <a:t> Means-end patterns </a:t>
                </a:r>
                <a:r>
                  <a:rPr lang="it-CH" dirty="0" err="1">
                    <a:sym typeface="Wingdings" panose="05000000000000000000" pitchFamily="2" charset="2"/>
                  </a:rPr>
                  <a:t>systematically</a:t>
                </a:r>
                <a:r>
                  <a:rPr lang="it-CH" dirty="0">
                    <a:sym typeface="Wingdings" panose="05000000000000000000" pitchFamily="2" charset="2"/>
                  </a:rPr>
                  <a:t> </a:t>
                </a:r>
                <a:r>
                  <a:rPr lang="it-CH" dirty="0" err="1">
                    <a:sym typeface="Wingdings" panose="05000000000000000000" pitchFamily="2" charset="2"/>
                  </a:rPr>
                  <a:t>developed</a:t>
                </a:r>
                <a:endParaRPr lang="it-CH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94AAD4-BCAC-4356-8741-5A0124820E9A}"/>
                </a:ext>
              </a:extLst>
            </p:cNvPr>
            <p:cNvGrpSpPr/>
            <p:nvPr/>
          </p:nvGrpSpPr>
          <p:grpSpPr>
            <a:xfrm>
              <a:off x="8241464" y="3429000"/>
              <a:ext cx="3319670" cy="2625374"/>
              <a:chOff x="8399407" y="3551412"/>
              <a:chExt cx="3319670" cy="2625374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D091FC28-0C6B-4EFB-91BE-7525E48A044D}"/>
                  </a:ext>
                </a:extLst>
              </p:cNvPr>
              <p:cNvSpPr/>
              <p:nvPr/>
            </p:nvSpPr>
            <p:spPr>
              <a:xfrm>
                <a:off x="8399407" y="3551412"/>
                <a:ext cx="3319670" cy="95415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CH" sz="2400" b="1" dirty="0"/>
                  <a:t>Technology as system</a:t>
                </a:r>
                <a:endParaRPr lang="en-US" sz="2400" b="1" dirty="0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99EBB30-D2C7-47B8-92B4-A1620B09264B}"/>
                  </a:ext>
                </a:extLst>
              </p:cNvPr>
              <p:cNvSpPr/>
              <p:nvPr/>
            </p:nvSpPr>
            <p:spPr>
              <a:xfrm>
                <a:off x="8399407" y="4643186"/>
                <a:ext cx="3319670" cy="1533600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t-CH" dirty="0">
                    <a:sym typeface="Wingdings" panose="05000000000000000000" pitchFamily="2" charset="2"/>
                  </a:rPr>
                  <a:t> </a:t>
                </a:r>
                <a:r>
                  <a:rPr lang="it-CH" dirty="0" err="1">
                    <a:sym typeface="Wingdings" panose="05000000000000000000" pitchFamily="2" charset="2"/>
                  </a:rPr>
                  <a:t>Technological</a:t>
                </a:r>
                <a:r>
                  <a:rPr lang="it-CH" dirty="0">
                    <a:sym typeface="Wingdings" panose="05000000000000000000" pitchFamily="2" charset="2"/>
                  </a:rPr>
                  <a:t> system: hardware + human skills and </a:t>
                </a:r>
                <a:r>
                  <a:rPr lang="it-CH" dirty="0" err="1">
                    <a:sym typeface="Wingdings" panose="05000000000000000000" pitchFamily="2" charset="2"/>
                  </a:rPr>
                  <a:t>organization</a:t>
                </a:r>
                <a:r>
                  <a:rPr lang="it-CH" dirty="0">
                    <a:sym typeface="Wingdings" panose="05000000000000000000" pitchFamily="2" charset="2"/>
                  </a:rPr>
                  <a:t> needed to operate &amp; </a:t>
                </a:r>
                <a:r>
                  <a:rPr lang="it-CH" dirty="0" err="1">
                    <a:sym typeface="Wingdings" panose="05000000000000000000" pitchFamily="2" charset="2"/>
                  </a:rPr>
                  <a:t>maintain</a:t>
                </a:r>
                <a:r>
                  <a:rPr lang="it-CH" dirty="0">
                    <a:sym typeface="Wingdings" panose="05000000000000000000" pitchFamily="2" charset="2"/>
                  </a:rPr>
                  <a:t> the system</a:t>
                </a: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404E08C-CC85-4D08-AE9D-6544A7A35ECB}"/>
                </a:ext>
              </a:extLst>
            </p:cNvPr>
            <p:cNvSpPr/>
            <p:nvPr/>
          </p:nvSpPr>
          <p:spPr>
            <a:xfrm>
              <a:off x="4656000" y="3080774"/>
              <a:ext cx="2880000" cy="2880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CH" sz="4000" b="1" dirty="0">
                  <a:ln w="9525">
                    <a:solidFill>
                      <a:schemeClr val="bg1"/>
                    </a:solidFill>
                  </a:ln>
                  <a:solidFill>
                    <a:schemeClr val="tx1"/>
                  </a:solidFill>
                </a:rPr>
                <a:t>3</a:t>
              </a:r>
              <a:endParaRPr lang="it-CH" sz="3200" b="1" dirty="0">
                <a:ln w="9525">
                  <a:solidFill>
                    <a:schemeClr val="bg1"/>
                  </a:solidFill>
                </a:ln>
                <a:solidFill>
                  <a:schemeClr val="tx1"/>
                </a:solidFill>
              </a:endParaRPr>
            </a:p>
            <a:p>
              <a:pPr algn="ctr"/>
              <a:r>
                <a:rPr lang="it-CH" sz="2500" b="1" dirty="0">
                  <a:ln w="9525">
                    <a:solidFill>
                      <a:schemeClr val="bg1"/>
                    </a:solidFill>
                  </a:ln>
                  <a:solidFill>
                    <a:schemeClr val="tx1"/>
                  </a:solidFill>
                </a:rPr>
                <a:t>DEFINITIONS OF TECHNOLOGY</a:t>
              </a:r>
              <a:endParaRPr lang="en-US" sz="2500" b="1" dirty="0">
                <a:ln w="9525">
                  <a:solidFill>
                    <a:schemeClr val="bg1"/>
                  </a:solidFill>
                </a:ln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7757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D3192E7-0A9F-47E5-8F5E-CB31E18013BE}"/>
              </a:ext>
            </a:extLst>
          </p:cNvPr>
          <p:cNvGrpSpPr/>
          <p:nvPr/>
        </p:nvGrpSpPr>
        <p:grpSpPr>
          <a:xfrm>
            <a:off x="4436165" y="202710"/>
            <a:ext cx="3319670" cy="2623618"/>
            <a:chOff x="4515579" y="1690688"/>
            <a:chExt cx="3319670" cy="262361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8FF50AA-962D-47B1-897B-65140B1BDD5F}"/>
                </a:ext>
              </a:extLst>
            </p:cNvPr>
            <p:cNvSpPr/>
            <p:nvPr/>
          </p:nvSpPr>
          <p:spPr>
            <a:xfrm>
              <a:off x="4515579" y="1690688"/>
              <a:ext cx="3319670" cy="9541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CH" sz="2400" b="1" dirty="0"/>
                <a:t>Technology as hardware</a:t>
              </a:r>
              <a:endParaRPr lang="en-US" sz="2400" b="1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985324C-9142-4934-909B-4B60B5561FD5}"/>
                </a:ext>
              </a:extLst>
            </p:cNvPr>
            <p:cNvSpPr/>
            <p:nvPr/>
          </p:nvSpPr>
          <p:spPr>
            <a:xfrm>
              <a:off x="4515579" y="2779782"/>
              <a:ext cx="3319670" cy="1534524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it-CH" dirty="0"/>
                <a:t>T. as tools and machines</a:t>
              </a:r>
            </a:p>
            <a:p>
              <a:r>
                <a:rPr lang="it-CH" dirty="0" err="1"/>
                <a:t>Most</a:t>
              </a:r>
              <a:r>
                <a:rPr lang="it-CH" dirty="0"/>
                <a:t> </a:t>
              </a:r>
              <a:r>
                <a:rPr lang="it-CH" dirty="0" err="1"/>
                <a:t>obvious</a:t>
              </a:r>
              <a:r>
                <a:rPr lang="it-CH" dirty="0"/>
                <a:t> </a:t>
              </a:r>
              <a:r>
                <a:rPr lang="it-CH" dirty="0" err="1"/>
                <a:t>definition</a:t>
              </a:r>
              <a:endParaRPr lang="it-CH" dirty="0"/>
            </a:p>
            <a:p>
              <a:r>
                <a:rPr lang="it-CH" dirty="0"/>
                <a:t>Problem: </a:t>
              </a:r>
              <a:r>
                <a:rPr lang="it-CH" dirty="0" err="1"/>
                <a:t>cases</a:t>
              </a:r>
              <a:r>
                <a:rPr lang="it-CH" dirty="0"/>
                <a:t> where </a:t>
              </a:r>
              <a:r>
                <a:rPr lang="it-CH" dirty="0" err="1"/>
                <a:t>technology</a:t>
              </a:r>
              <a:r>
                <a:rPr lang="it-CH" dirty="0"/>
                <a:t> </a:t>
              </a:r>
              <a:r>
                <a:rPr lang="it-CH" dirty="0" err="1"/>
                <a:t>didn’t</a:t>
              </a:r>
              <a:r>
                <a:rPr lang="it-CH" dirty="0"/>
                <a:t> use tools/machines</a:t>
              </a:r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8509BEC-0EB3-4705-B630-2FC20D0FEDCE}"/>
              </a:ext>
            </a:extLst>
          </p:cNvPr>
          <p:cNvGrpSpPr/>
          <p:nvPr/>
        </p:nvGrpSpPr>
        <p:grpSpPr>
          <a:xfrm>
            <a:off x="630866" y="3429000"/>
            <a:ext cx="3319670" cy="2611658"/>
            <a:chOff x="631752" y="3551412"/>
            <a:chExt cx="3319670" cy="261165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2195B61-ABB5-4F58-BC16-25B26D64A9B7}"/>
                </a:ext>
              </a:extLst>
            </p:cNvPr>
            <p:cNvSpPr/>
            <p:nvPr/>
          </p:nvSpPr>
          <p:spPr>
            <a:xfrm>
              <a:off x="631752" y="3551412"/>
              <a:ext cx="3319670" cy="9541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CH" sz="2400" b="1" dirty="0"/>
                <a:t>Technology as rules</a:t>
              </a:r>
              <a:endParaRPr lang="en-US" sz="2400" b="1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47D6573-F412-4E06-B1D2-EC3CE4ED1E09}"/>
                </a:ext>
              </a:extLst>
            </p:cNvPr>
            <p:cNvSpPr/>
            <p:nvPr/>
          </p:nvSpPr>
          <p:spPr>
            <a:xfrm>
              <a:off x="631752" y="4629470"/>
              <a:ext cx="3319670" cy="153360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it-CH" dirty="0"/>
                <a:t>«Software» vs. «Hardware» </a:t>
              </a:r>
            </a:p>
            <a:p>
              <a:r>
                <a:rPr lang="it-CH" dirty="0"/>
                <a:t>T. </a:t>
              </a:r>
              <a:r>
                <a:rPr lang="it-CH" dirty="0" err="1"/>
                <a:t>involves</a:t>
              </a:r>
              <a:r>
                <a:rPr lang="it-CH" dirty="0"/>
                <a:t> patterns of means-end </a:t>
              </a:r>
              <a:r>
                <a:rPr lang="it-CH" dirty="0" err="1"/>
                <a:t>relationships</a:t>
              </a:r>
              <a:endParaRPr lang="it-CH" dirty="0"/>
            </a:p>
            <a:p>
              <a:r>
                <a:rPr lang="it-CH" dirty="0">
                  <a:sym typeface="Wingdings" panose="05000000000000000000" pitchFamily="2" charset="2"/>
                </a:rPr>
                <a:t> Means-end patterns </a:t>
              </a:r>
              <a:r>
                <a:rPr lang="it-CH" dirty="0" err="1">
                  <a:sym typeface="Wingdings" panose="05000000000000000000" pitchFamily="2" charset="2"/>
                </a:rPr>
                <a:t>systematically</a:t>
              </a:r>
              <a:r>
                <a:rPr lang="it-CH" dirty="0">
                  <a:sym typeface="Wingdings" panose="05000000000000000000" pitchFamily="2" charset="2"/>
                </a:rPr>
                <a:t> </a:t>
              </a:r>
              <a:r>
                <a:rPr lang="it-CH" dirty="0" err="1">
                  <a:sym typeface="Wingdings" panose="05000000000000000000" pitchFamily="2" charset="2"/>
                </a:rPr>
                <a:t>developed</a:t>
              </a:r>
              <a:endParaRPr lang="it-CH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994AAD4-BCAC-4356-8741-5A0124820E9A}"/>
              </a:ext>
            </a:extLst>
          </p:cNvPr>
          <p:cNvGrpSpPr/>
          <p:nvPr/>
        </p:nvGrpSpPr>
        <p:grpSpPr>
          <a:xfrm>
            <a:off x="8241464" y="3429000"/>
            <a:ext cx="3319670" cy="2625374"/>
            <a:chOff x="8399407" y="3551412"/>
            <a:chExt cx="3319670" cy="26253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091FC28-0C6B-4EFB-91BE-7525E48A044D}"/>
                </a:ext>
              </a:extLst>
            </p:cNvPr>
            <p:cNvSpPr/>
            <p:nvPr/>
          </p:nvSpPr>
          <p:spPr>
            <a:xfrm>
              <a:off x="8399407" y="3551412"/>
              <a:ext cx="3319670" cy="9541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CH" sz="2400" b="1" dirty="0"/>
                <a:t>Technology as system</a:t>
              </a:r>
              <a:endParaRPr lang="en-US" sz="2400" b="1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99EBB30-D2C7-47B8-92B4-A1620B09264B}"/>
                </a:ext>
              </a:extLst>
            </p:cNvPr>
            <p:cNvSpPr/>
            <p:nvPr/>
          </p:nvSpPr>
          <p:spPr>
            <a:xfrm>
              <a:off x="8399407" y="4643186"/>
              <a:ext cx="3319670" cy="153360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it-CH" dirty="0">
                  <a:sym typeface="Wingdings" panose="05000000000000000000" pitchFamily="2" charset="2"/>
                </a:rPr>
                <a:t> </a:t>
              </a:r>
              <a:r>
                <a:rPr lang="it-CH" dirty="0" err="1">
                  <a:sym typeface="Wingdings" panose="05000000000000000000" pitchFamily="2" charset="2"/>
                </a:rPr>
                <a:t>Technological</a:t>
              </a:r>
              <a:r>
                <a:rPr lang="it-CH" dirty="0">
                  <a:sym typeface="Wingdings" panose="05000000000000000000" pitchFamily="2" charset="2"/>
                </a:rPr>
                <a:t> system: hardware + human skills and </a:t>
              </a:r>
              <a:r>
                <a:rPr lang="it-CH" dirty="0" err="1">
                  <a:sym typeface="Wingdings" panose="05000000000000000000" pitchFamily="2" charset="2"/>
                </a:rPr>
                <a:t>organization</a:t>
              </a:r>
              <a:r>
                <a:rPr lang="it-CH" dirty="0">
                  <a:sym typeface="Wingdings" panose="05000000000000000000" pitchFamily="2" charset="2"/>
                </a:rPr>
                <a:t> needed to operate &amp; </a:t>
              </a:r>
              <a:r>
                <a:rPr lang="it-CH" dirty="0" err="1">
                  <a:sym typeface="Wingdings" panose="05000000000000000000" pitchFamily="2" charset="2"/>
                </a:rPr>
                <a:t>maintain</a:t>
              </a:r>
              <a:r>
                <a:rPr lang="it-CH" dirty="0">
                  <a:sym typeface="Wingdings" panose="05000000000000000000" pitchFamily="2" charset="2"/>
                </a:rPr>
                <a:t> the system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B404E08C-CC85-4D08-AE9D-6544A7A35ECB}"/>
              </a:ext>
            </a:extLst>
          </p:cNvPr>
          <p:cNvSpPr/>
          <p:nvPr/>
        </p:nvSpPr>
        <p:spPr>
          <a:xfrm>
            <a:off x="4656000" y="3080774"/>
            <a:ext cx="2880000" cy="2880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4000" b="1" dirty="0">
                <a:ln w="9525"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3</a:t>
            </a:r>
            <a:endParaRPr lang="it-CH" sz="3200" b="1" dirty="0">
              <a:ln w="9525">
                <a:solidFill>
                  <a:schemeClr val="bg1"/>
                </a:solidFill>
              </a:ln>
              <a:solidFill>
                <a:schemeClr val="tx1"/>
              </a:solidFill>
            </a:endParaRPr>
          </a:p>
          <a:p>
            <a:pPr algn="ctr"/>
            <a:r>
              <a:rPr lang="it-CH" sz="2500" b="1" dirty="0">
                <a:ln w="9525"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DEFINITIONS OF TECHNOLOGY</a:t>
            </a:r>
            <a:endParaRPr lang="en-US" sz="2500" b="1" dirty="0">
              <a:ln w="9525"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1FE1A7-4438-413E-8F89-933D691DA0A6}"/>
              </a:ext>
            </a:extLst>
          </p:cNvPr>
          <p:cNvSpPr/>
          <p:nvPr/>
        </p:nvSpPr>
        <p:spPr>
          <a:xfrm>
            <a:off x="4238105" y="73551"/>
            <a:ext cx="3715789" cy="28800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618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60D8-6E26-480F-B536-395E19ADD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Technology as hardware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21E124F-3171-4E9C-AE0B-E4599332D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555487" y="1690688"/>
            <a:ext cx="7081026" cy="472162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3C7796-6FA4-4D43-A9F4-DC532352B3E2}"/>
              </a:ext>
            </a:extLst>
          </p:cNvPr>
          <p:cNvCxnSpPr/>
          <p:nvPr/>
        </p:nvCxnSpPr>
        <p:spPr>
          <a:xfrm>
            <a:off x="914400" y="1421476"/>
            <a:ext cx="69494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637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60D8-6E26-480F-B536-395E19ADD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Technology as hardware - </a:t>
            </a:r>
            <a:r>
              <a:rPr lang="it-CH" dirty="0" err="1"/>
              <a:t>Limitations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9BE9E-3D09-44BD-AD94-9C2C9B813EC6}"/>
              </a:ext>
            </a:extLst>
          </p:cNvPr>
          <p:cNvSpPr txBox="1"/>
          <p:nvPr/>
        </p:nvSpPr>
        <p:spPr>
          <a:xfrm>
            <a:off x="921328" y="5235038"/>
            <a:ext cx="2859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400" dirty="0"/>
              <a:t>B. F. Skinner (1904-1990)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D5B0B6-4D31-4F3E-8033-117D33B24377}"/>
              </a:ext>
            </a:extLst>
          </p:cNvPr>
          <p:cNvSpPr txBox="1"/>
          <p:nvPr/>
        </p:nvSpPr>
        <p:spPr>
          <a:xfrm>
            <a:off x="5007892" y="5235038"/>
            <a:ext cx="2859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400" dirty="0"/>
              <a:t>Lewis </a:t>
            </a:r>
            <a:r>
              <a:rPr lang="it-CH" sz="1400" dirty="0" err="1"/>
              <a:t>Mumford</a:t>
            </a:r>
            <a:r>
              <a:rPr lang="it-CH" sz="1400" dirty="0"/>
              <a:t> (1895-1990)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40B437-7AE2-43F1-BA21-59B1FA2B6420}"/>
              </a:ext>
            </a:extLst>
          </p:cNvPr>
          <p:cNvSpPr txBox="1"/>
          <p:nvPr/>
        </p:nvSpPr>
        <p:spPr>
          <a:xfrm>
            <a:off x="8363112" y="5215757"/>
            <a:ext cx="2859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400" dirty="0"/>
              <a:t>Jacques </a:t>
            </a:r>
            <a:r>
              <a:rPr lang="it-CH" sz="1400" dirty="0" err="1"/>
              <a:t>Ellul</a:t>
            </a:r>
            <a:r>
              <a:rPr lang="it-CH" sz="1400" dirty="0"/>
              <a:t> (1912-1994)</a:t>
            </a:r>
            <a:endParaRPr lang="en-US" sz="1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D86B81-31EF-4620-8E31-66A881CBADF2}"/>
              </a:ext>
            </a:extLst>
          </p:cNvPr>
          <p:cNvCxnSpPr>
            <a:cxnSpLocks/>
          </p:cNvCxnSpPr>
          <p:nvPr/>
        </p:nvCxnSpPr>
        <p:spPr>
          <a:xfrm>
            <a:off x="914400" y="1421476"/>
            <a:ext cx="84897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26472A-6302-4AA9-BB60-4E6E9180375C}"/>
              </a:ext>
            </a:extLst>
          </p:cNvPr>
          <p:cNvSpPr/>
          <p:nvPr/>
        </p:nvSpPr>
        <p:spPr>
          <a:xfrm>
            <a:off x="1087821" y="5770179"/>
            <a:ext cx="2601310" cy="48873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CH" dirty="0" err="1"/>
              <a:t>Behavioral</a:t>
            </a:r>
            <a:r>
              <a:rPr lang="it-CH" dirty="0"/>
              <a:t> </a:t>
            </a:r>
            <a:r>
              <a:rPr lang="it-CH" dirty="0" err="1"/>
              <a:t>technology</a:t>
            </a:r>
            <a:endParaRPr lang="en-US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33963C0-FDD9-4C91-BDFC-1F9CBA6F02DC}"/>
              </a:ext>
            </a:extLst>
          </p:cNvPr>
          <p:cNvSpPr/>
          <p:nvPr/>
        </p:nvSpPr>
        <p:spPr>
          <a:xfrm>
            <a:off x="4850524" y="5770178"/>
            <a:ext cx="2601310" cy="48873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CH" dirty="0" err="1"/>
              <a:t>Megamachines</a:t>
            </a:r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2E88DEC-956C-4A60-AC81-2C43493A501F}"/>
              </a:ext>
            </a:extLst>
          </p:cNvPr>
          <p:cNvSpPr/>
          <p:nvPr/>
        </p:nvSpPr>
        <p:spPr>
          <a:xfrm>
            <a:off x="8363112" y="5770177"/>
            <a:ext cx="2601310" cy="48873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CH" sz="1400" dirty="0"/>
              <a:t>Patterns of rule-following </a:t>
            </a:r>
            <a:r>
              <a:rPr lang="it-CH" sz="1400" dirty="0" err="1"/>
              <a:t>behavior</a:t>
            </a:r>
            <a:r>
              <a:rPr lang="it-CH" sz="1400" dirty="0"/>
              <a:t> / «Technique»</a:t>
            </a:r>
            <a:endParaRPr lang="en-US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6EF5D5-1D5A-4539-A42C-068FF7001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62" y="2885440"/>
            <a:ext cx="3441684" cy="22587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3CCDF2-C3B4-4025-8A59-45F89B19E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10" y="2503550"/>
            <a:ext cx="2295980" cy="26406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11E58A-9E46-49F7-BB78-F6E6C7516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54" y="2700163"/>
            <a:ext cx="3700757" cy="244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93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D3192E7-0A9F-47E5-8F5E-CB31E18013BE}"/>
              </a:ext>
            </a:extLst>
          </p:cNvPr>
          <p:cNvGrpSpPr/>
          <p:nvPr/>
        </p:nvGrpSpPr>
        <p:grpSpPr>
          <a:xfrm>
            <a:off x="4436165" y="202710"/>
            <a:ext cx="3319670" cy="2623618"/>
            <a:chOff x="4515579" y="1690688"/>
            <a:chExt cx="3319670" cy="262361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8FF50AA-962D-47B1-897B-65140B1BDD5F}"/>
                </a:ext>
              </a:extLst>
            </p:cNvPr>
            <p:cNvSpPr/>
            <p:nvPr/>
          </p:nvSpPr>
          <p:spPr>
            <a:xfrm>
              <a:off x="4515579" y="1690688"/>
              <a:ext cx="3319670" cy="9541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CH" sz="2400" b="1" dirty="0"/>
                <a:t>Technology as hardware</a:t>
              </a:r>
              <a:endParaRPr lang="en-US" sz="2400" b="1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985324C-9142-4934-909B-4B60B5561FD5}"/>
                </a:ext>
              </a:extLst>
            </p:cNvPr>
            <p:cNvSpPr/>
            <p:nvPr/>
          </p:nvSpPr>
          <p:spPr>
            <a:xfrm>
              <a:off x="4515579" y="2779782"/>
              <a:ext cx="3319670" cy="1534524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it-CH" dirty="0"/>
                <a:t>T. as tools and machines</a:t>
              </a:r>
            </a:p>
            <a:p>
              <a:r>
                <a:rPr lang="it-CH" dirty="0" err="1"/>
                <a:t>Most</a:t>
              </a:r>
              <a:r>
                <a:rPr lang="it-CH" dirty="0"/>
                <a:t> </a:t>
              </a:r>
              <a:r>
                <a:rPr lang="it-CH" dirty="0" err="1"/>
                <a:t>obvious</a:t>
              </a:r>
              <a:r>
                <a:rPr lang="it-CH" dirty="0"/>
                <a:t> </a:t>
              </a:r>
              <a:r>
                <a:rPr lang="it-CH" dirty="0" err="1"/>
                <a:t>definition</a:t>
              </a:r>
              <a:endParaRPr lang="it-CH" dirty="0"/>
            </a:p>
            <a:p>
              <a:r>
                <a:rPr lang="it-CH" dirty="0"/>
                <a:t>Problem: </a:t>
              </a:r>
              <a:r>
                <a:rPr lang="it-CH" dirty="0" err="1"/>
                <a:t>cases</a:t>
              </a:r>
              <a:r>
                <a:rPr lang="it-CH" dirty="0"/>
                <a:t> where </a:t>
              </a:r>
              <a:r>
                <a:rPr lang="it-CH" dirty="0" err="1"/>
                <a:t>technology</a:t>
              </a:r>
              <a:r>
                <a:rPr lang="it-CH" dirty="0"/>
                <a:t> </a:t>
              </a:r>
              <a:r>
                <a:rPr lang="it-CH" dirty="0" err="1"/>
                <a:t>didn’t</a:t>
              </a:r>
              <a:r>
                <a:rPr lang="it-CH" dirty="0"/>
                <a:t> use tools/machines</a:t>
              </a:r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8509BEC-0EB3-4705-B630-2FC20D0FEDCE}"/>
              </a:ext>
            </a:extLst>
          </p:cNvPr>
          <p:cNvGrpSpPr/>
          <p:nvPr/>
        </p:nvGrpSpPr>
        <p:grpSpPr>
          <a:xfrm>
            <a:off x="630866" y="3429000"/>
            <a:ext cx="3319670" cy="2611658"/>
            <a:chOff x="631752" y="3551412"/>
            <a:chExt cx="3319670" cy="261165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2195B61-ABB5-4F58-BC16-25B26D64A9B7}"/>
                </a:ext>
              </a:extLst>
            </p:cNvPr>
            <p:cNvSpPr/>
            <p:nvPr/>
          </p:nvSpPr>
          <p:spPr>
            <a:xfrm>
              <a:off x="631752" y="3551412"/>
              <a:ext cx="3319670" cy="9541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CH" sz="2400" b="1" dirty="0"/>
                <a:t>Technology as rules</a:t>
              </a:r>
              <a:endParaRPr lang="en-US" sz="2400" b="1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47D6573-F412-4E06-B1D2-EC3CE4ED1E09}"/>
                </a:ext>
              </a:extLst>
            </p:cNvPr>
            <p:cNvSpPr/>
            <p:nvPr/>
          </p:nvSpPr>
          <p:spPr>
            <a:xfrm>
              <a:off x="631752" y="4629470"/>
              <a:ext cx="3319670" cy="153360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it-CH" dirty="0"/>
                <a:t>«Software» vs. «Hardware» </a:t>
              </a:r>
            </a:p>
            <a:p>
              <a:r>
                <a:rPr lang="it-CH" dirty="0"/>
                <a:t>T. </a:t>
              </a:r>
              <a:r>
                <a:rPr lang="it-CH" dirty="0" err="1"/>
                <a:t>involves</a:t>
              </a:r>
              <a:r>
                <a:rPr lang="it-CH" dirty="0"/>
                <a:t> patterns of means-end </a:t>
              </a:r>
              <a:r>
                <a:rPr lang="it-CH" dirty="0" err="1"/>
                <a:t>relationships</a:t>
              </a:r>
              <a:endParaRPr lang="it-CH" dirty="0"/>
            </a:p>
            <a:p>
              <a:r>
                <a:rPr lang="it-CH" dirty="0">
                  <a:sym typeface="Wingdings" panose="05000000000000000000" pitchFamily="2" charset="2"/>
                </a:rPr>
                <a:t> Means-end patterns </a:t>
              </a:r>
              <a:r>
                <a:rPr lang="it-CH" dirty="0" err="1">
                  <a:sym typeface="Wingdings" panose="05000000000000000000" pitchFamily="2" charset="2"/>
                </a:rPr>
                <a:t>systematically</a:t>
              </a:r>
              <a:r>
                <a:rPr lang="it-CH" dirty="0">
                  <a:sym typeface="Wingdings" panose="05000000000000000000" pitchFamily="2" charset="2"/>
                </a:rPr>
                <a:t> </a:t>
              </a:r>
              <a:r>
                <a:rPr lang="it-CH" dirty="0" err="1">
                  <a:sym typeface="Wingdings" panose="05000000000000000000" pitchFamily="2" charset="2"/>
                </a:rPr>
                <a:t>developed</a:t>
              </a:r>
              <a:endParaRPr lang="it-CH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994AAD4-BCAC-4356-8741-5A0124820E9A}"/>
              </a:ext>
            </a:extLst>
          </p:cNvPr>
          <p:cNvGrpSpPr/>
          <p:nvPr/>
        </p:nvGrpSpPr>
        <p:grpSpPr>
          <a:xfrm>
            <a:off x="8241464" y="3429000"/>
            <a:ext cx="3319670" cy="2625374"/>
            <a:chOff x="8399407" y="3551412"/>
            <a:chExt cx="3319670" cy="26253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091FC28-0C6B-4EFB-91BE-7525E48A044D}"/>
                </a:ext>
              </a:extLst>
            </p:cNvPr>
            <p:cNvSpPr/>
            <p:nvPr/>
          </p:nvSpPr>
          <p:spPr>
            <a:xfrm>
              <a:off x="8399407" y="3551412"/>
              <a:ext cx="3319670" cy="9541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CH" sz="2400" b="1" dirty="0"/>
                <a:t>Technology as system</a:t>
              </a:r>
              <a:endParaRPr lang="en-US" sz="2400" b="1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99EBB30-D2C7-47B8-92B4-A1620B09264B}"/>
                </a:ext>
              </a:extLst>
            </p:cNvPr>
            <p:cNvSpPr/>
            <p:nvPr/>
          </p:nvSpPr>
          <p:spPr>
            <a:xfrm>
              <a:off x="8399407" y="4643186"/>
              <a:ext cx="3319670" cy="153360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it-CH" dirty="0">
                  <a:sym typeface="Wingdings" panose="05000000000000000000" pitchFamily="2" charset="2"/>
                </a:rPr>
                <a:t> </a:t>
              </a:r>
              <a:r>
                <a:rPr lang="it-CH" dirty="0" err="1">
                  <a:sym typeface="Wingdings" panose="05000000000000000000" pitchFamily="2" charset="2"/>
                </a:rPr>
                <a:t>Technological</a:t>
              </a:r>
              <a:r>
                <a:rPr lang="it-CH" dirty="0">
                  <a:sym typeface="Wingdings" panose="05000000000000000000" pitchFamily="2" charset="2"/>
                </a:rPr>
                <a:t> system: hardware + human skills and </a:t>
              </a:r>
              <a:r>
                <a:rPr lang="it-CH" dirty="0" err="1">
                  <a:sym typeface="Wingdings" panose="05000000000000000000" pitchFamily="2" charset="2"/>
                </a:rPr>
                <a:t>organization</a:t>
              </a:r>
              <a:r>
                <a:rPr lang="it-CH" dirty="0">
                  <a:sym typeface="Wingdings" panose="05000000000000000000" pitchFamily="2" charset="2"/>
                </a:rPr>
                <a:t> needed to operate &amp; </a:t>
              </a:r>
              <a:r>
                <a:rPr lang="it-CH" dirty="0" err="1">
                  <a:sym typeface="Wingdings" panose="05000000000000000000" pitchFamily="2" charset="2"/>
                </a:rPr>
                <a:t>maintain</a:t>
              </a:r>
              <a:r>
                <a:rPr lang="it-CH" dirty="0">
                  <a:sym typeface="Wingdings" panose="05000000000000000000" pitchFamily="2" charset="2"/>
                </a:rPr>
                <a:t> the system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B404E08C-CC85-4D08-AE9D-6544A7A35ECB}"/>
              </a:ext>
            </a:extLst>
          </p:cNvPr>
          <p:cNvSpPr/>
          <p:nvPr/>
        </p:nvSpPr>
        <p:spPr>
          <a:xfrm>
            <a:off x="4656000" y="3080774"/>
            <a:ext cx="2880000" cy="2880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4000" b="1" dirty="0">
                <a:ln w="9525"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3</a:t>
            </a:r>
            <a:endParaRPr lang="it-CH" sz="3200" b="1" dirty="0">
              <a:ln w="9525">
                <a:solidFill>
                  <a:schemeClr val="bg1"/>
                </a:solidFill>
              </a:ln>
              <a:solidFill>
                <a:schemeClr val="tx1"/>
              </a:solidFill>
            </a:endParaRPr>
          </a:p>
          <a:p>
            <a:pPr algn="ctr"/>
            <a:r>
              <a:rPr lang="it-CH" sz="2500" b="1" dirty="0">
                <a:ln w="9525"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DEFINITIONS OF TECHNOLOGY</a:t>
            </a:r>
            <a:endParaRPr lang="en-US" sz="2500" b="1" dirty="0">
              <a:ln w="9525"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1FE1A7-4438-413E-8F89-933D691DA0A6}"/>
              </a:ext>
            </a:extLst>
          </p:cNvPr>
          <p:cNvSpPr/>
          <p:nvPr/>
        </p:nvSpPr>
        <p:spPr>
          <a:xfrm>
            <a:off x="432806" y="3315515"/>
            <a:ext cx="3715789" cy="28800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044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4B2C6-2C59-42B1-8B83-1CB0541B976F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solidFill>
              <a:srgbClr val="FFFFFF"/>
            </a:solidFill>
          </a:ln>
        </p:spPr>
        <p:txBody>
          <a:bodyPr/>
          <a:lstStyle/>
          <a:p>
            <a:r>
              <a:rPr lang="it-CH" dirty="0"/>
              <a:t>Are </a:t>
            </a:r>
            <a:r>
              <a:rPr lang="it-CH" dirty="0" err="1"/>
              <a:t>definitions</a:t>
            </a:r>
            <a:r>
              <a:rPr lang="it-CH" dirty="0"/>
              <a:t> </a:t>
            </a:r>
            <a:r>
              <a:rPr lang="it-CH" dirty="0" err="1"/>
              <a:t>important</a:t>
            </a:r>
            <a:r>
              <a:rPr lang="it-CH" dirty="0"/>
              <a:t>?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ED10BB-6111-4E49-8A3B-0CDB4F042F85}"/>
              </a:ext>
            </a:extLst>
          </p:cNvPr>
          <p:cNvCxnSpPr/>
          <p:nvPr/>
        </p:nvCxnSpPr>
        <p:spPr>
          <a:xfrm>
            <a:off x="914400" y="1421476"/>
            <a:ext cx="69494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F44FCFD-88A7-4357-A8DE-BEBFF8F47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84360" y="1733975"/>
            <a:ext cx="3222000" cy="2147366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BF5FCC-74A9-4DE4-BC9A-B5F0053321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60" y="4006320"/>
            <a:ext cx="3222000" cy="214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5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60D8-6E26-480F-B536-395E19ADD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Technology as rules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A1A71-BCC2-46F0-B235-E0C1FFDF5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CH" dirty="0"/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5A66A6-43C3-41E7-87C4-09E2535C0291}"/>
              </a:ext>
            </a:extLst>
          </p:cNvPr>
          <p:cNvCxnSpPr/>
          <p:nvPr/>
        </p:nvCxnSpPr>
        <p:spPr>
          <a:xfrm>
            <a:off x="914400" y="1421476"/>
            <a:ext cx="69494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426674B-D89E-435F-96B2-801B7D3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29740" y="1825625"/>
            <a:ext cx="4366260" cy="436626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A3DAC7-B6B0-4E41-947C-6D4D7B9042BB}"/>
              </a:ext>
            </a:extLst>
          </p:cNvPr>
          <p:cNvSpPr/>
          <p:nvPr/>
        </p:nvSpPr>
        <p:spPr>
          <a:xfrm>
            <a:off x="7386145" y="2853559"/>
            <a:ext cx="3967655" cy="16553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2400" dirty="0">
                <a:solidFill>
                  <a:schemeClr val="tx1"/>
                </a:solidFill>
              </a:rPr>
              <a:t>Means-end patterns </a:t>
            </a:r>
            <a:r>
              <a:rPr lang="it-CH" sz="2400" dirty="0" err="1">
                <a:solidFill>
                  <a:schemeClr val="tx1"/>
                </a:solidFill>
              </a:rPr>
              <a:t>systematically</a:t>
            </a:r>
            <a:r>
              <a:rPr lang="it-CH" sz="2400" dirty="0">
                <a:solidFill>
                  <a:schemeClr val="tx1"/>
                </a:solidFill>
              </a:rPr>
              <a:t> </a:t>
            </a:r>
            <a:r>
              <a:rPr lang="it-CH" sz="2400" dirty="0" err="1">
                <a:solidFill>
                  <a:schemeClr val="tx1"/>
                </a:solidFill>
              </a:rPr>
              <a:t>developed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574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D3192E7-0A9F-47E5-8F5E-CB31E18013BE}"/>
              </a:ext>
            </a:extLst>
          </p:cNvPr>
          <p:cNvGrpSpPr/>
          <p:nvPr/>
        </p:nvGrpSpPr>
        <p:grpSpPr>
          <a:xfrm>
            <a:off x="4436165" y="202710"/>
            <a:ext cx="3319670" cy="2623618"/>
            <a:chOff x="4515579" y="1690688"/>
            <a:chExt cx="3319670" cy="262361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8FF50AA-962D-47B1-897B-65140B1BDD5F}"/>
                </a:ext>
              </a:extLst>
            </p:cNvPr>
            <p:cNvSpPr/>
            <p:nvPr/>
          </p:nvSpPr>
          <p:spPr>
            <a:xfrm>
              <a:off x="4515579" y="1690688"/>
              <a:ext cx="3319670" cy="9541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CH" sz="2400" b="1" dirty="0"/>
                <a:t>Technology as hardware</a:t>
              </a:r>
              <a:endParaRPr lang="en-US" sz="2400" b="1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985324C-9142-4934-909B-4B60B5561FD5}"/>
                </a:ext>
              </a:extLst>
            </p:cNvPr>
            <p:cNvSpPr/>
            <p:nvPr/>
          </p:nvSpPr>
          <p:spPr>
            <a:xfrm>
              <a:off x="4515579" y="2779782"/>
              <a:ext cx="3319670" cy="1534524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it-CH" dirty="0"/>
                <a:t>T. as tools and machines</a:t>
              </a:r>
            </a:p>
            <a:p>
              <a:r>
                <a:rPr lang="it-CH" dirty="0" err="1"/>
                <a:t>Most</a:t>
              </a:r>
              <a:r>
                <a:rPr lang="it-CH" dirty="0"/>
                <a:t> </a:t>
              </a:r>
              <a:r>
                <a:rPr lang="it-CH" dirty="0" err="1"/>
                <a:t>obvious</a:t>
              </a:r>
              <a:r>
                <a:rPr lang="it-CH" dirty="0"/>
                <a:t> </a:t>
              </a:r>
              <a:r>
                <a:rPr lang="it-CH" dirty="0" err="1"/>
                <a:t>definition</a:t>
              </a:r>
              <a:endParaRPr lang="it-CH" dirty="0"/>
            </a:p>
            <a:p>
              <a:r>
                <a:rPr lang="it-CH" dirty="0"/>
                <a:t>Problem: </a:t>
              </a:r>
              <a:r>
                <a:rPr lang="it-CH" dirty="0" err="1"/>
                <a:t>cases</a:t>
              </a:r>
              <a:r>
                <a:rPr lang="it-CH" dirty="0"/>
                <a:t> where </a:t>
              </a:r>
              <a:r>
                <a:rPr lang="it-CH" dirty="0" err="1"/>
                <a:t>technology</a:t>
              </a:r>
              <a:r>
                <a:rPr lang="it-CH" dirty="0"/>
                <a:t> </a:t>
              </a:r>
              <a:r>
                <a:rPr lang="it-CH" dirty="0" err="1"/>
                <a:t>didn’t</a:t>
              </a:r>
              <a:r>
                <a:rPr lang="it-CH" dirty="0"/>
                <a:t> use tools/machines</a:t>
              </a:r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8509BEC-0EB3-4705-B630-2FC20D0FEDCE}"/>
              </a:ext>
            </a:extLst>
          </p:cNvPr>
          <p:cNvGrpSpPr/>
          <p:nvPr/>
        </p:nvGrpSpPr>
        <p:grpSpPr>
          <a:xfrm>
            <a:off x="630866" y="3429000"/>
            <a:ext cx="3319670" cy="2611658"/>
            <a:chOff x="631752" y="3551412"/>
            <a:chExt cx="3319670" cy="261165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2195B61-ABB5-4F58-BC16-25B26D64A9B7}"/>
                </a:ext>
              </a:extLst>
            </p:cNvPr>
            <p:cNvSpPr/>
            <p:nvPr/>
          </p:nvSpPr>
          <p:spPr>
            <a:xfrm>
              <a:off x="631752" y="3551412"/>
              <a:ext cx="3319670" cy="9541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CH" sz="2400" b="1" dirty="0"/>
                <a:t>Technology as rules</a:t>
              </a:r>
              <a:endParaRPr lang="en-US" sz="2400" b="1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47D6573-F412-4E06-B1D2-EC3CE4ED1E09}"/>
                </a:ext>
              </a:extLst>
            </p:cNvPr>
            <p:cNvSpPr/>
            <p:nvPr/>
          </p:nvSpPr>
          <p:spPr>
            <a:xfrm>
              <a:off x="631752" y="4629470"/>
              <a:ext cx="3319670" cy="153360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it-CH" dirty="0"/>
                <a:t>«Software» vs. «Hardware» </a:t>
              </a:r>
            </a:p>
            <a:p>
              <a:r>
                <a:rPr lang="it-CH" dirty="0"/>
                <a:t>T. </a:t>
              </a:r>
              <a:r>
                <a:rPr lang="it-CH" dirty="0" err="1"/>
                <a:t>involves</a:t>
              </a:r>
              <a:r>
                <a:rPr lang="it-CH" dirty="0"/>
                <a:t> patterns of means-end </a:t>
              </a:r>
              <a:r>
                <a:rPr lang="it-CH" dirty="0" err="1"/>
                <a:t>relationships</a:t>
              </a:r>
              <a:endParaRPr lang="it-CH" dirty="0"/>
            </a:p>
            <a:p>
              <a:r>
                <a:rPr lang="it-CH" dirty="0">
                  <a:sym typeface="Wingdings" panose="05000000000000000000" pitchFamily="2" charset="2"/>
                </a:rPr>
                <a:t> Means-end patterns </a:t>
              </a:r>
              <a:r>
                <a:rPr lang="it-CH" dirty="0" err="1">
                  <a:sym typeface="Wingdings" panose="05000000000000000000" pitchFamily="2" charset="2"/>
                </a:rPr>
                <a:t>systematically</a:t>
              </a:r>
              <a:r>
                <a:rPr lang="it-CH" dirty="0">
                  <a:sym typeface="Wingdings" panose="05000000000000000000" pitchFamily="2" charset="2"/>
                </a:rPr>
                <a:t> </a:t>
              </a:r>
              <a:r>
                <a:rPr lang="it-CH" dirty="0" err="1">
                  <a:sym typeface="Wingdings" panose="05000000000000000000" pitchFamily="2" charset="2"/>
                </a:rPr>
                <a:t>developed</a:t>
              </a:r>
              <a:endParaRPr lang="it-CH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994AAD4-BCAC-4356-8741-5A0124820E9A}"/>
              </a:ext>
            </a:extLst>
          </p:cNvPr>
          <p:cNvGrpSpPr/>
          <p:nvPr/>
        </p:nvGrpSpPr>
        <p:grpSpPr>
          <a:xfrm>
            <a:off x="8241464" y="3429000"/>
            <a:ext cx="3319670" cy="2625374"/>
            <a:chOff x="8399407" y="3551412"/>
            <a:chExt cx="3319670" cy="26253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091FC28-0C6B-4EFB-91BE-7525E48A044D}"/>
                </a:ext>
              </a:extLst>
            </p:cNvPr>
            <p:cNvSpPr/>
            <p:nvPr/>
          </p:nvSpPr>
          <p:spPr>
            <a:xfrm>
              <a:off x="8399407" y="3551412"/>
              <a:ext cx="3319670" cy="9541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CH" sz="2400" b="1" dirty="0"/>
                <a:t>Technology as system</a:t>
              </a:r>
              <a:endParaRPr lang="en-US" sz="2400" b="1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99EBB30-D2C7-47B8-92B4-A1620B09264B}"/>
                </a:ext>
              </a:extLst>
            </p:cNvPr>
            <p:cNvSpPr/>
            <p:nvPr/>
          </p:nvSpPr>
          <p:spPr>
            <a:xfrm>
              <a:off x="8399407" y="4643186"/>
              <a:ext cx="3319670" cy="153360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it-CH" dirty="0">
                  <a:sym typeface="Wingdings" panose="05000000000000000000" pitchFamily="2" charset="2"/>
                </a:rPr>
                <a:t> </a:t>
              </a:r>
              <a:r>
                <a:rPr lang="it-CH" dirty="0" err="1">
                  <a:sym typeface="Wingdings" panose="05000000000000000000" pitchFamily="2" charset="2"/>
                </a:rPr>
                <a:t>Technological</a:t>
              </a:r>
              <a:r>
                <a:rPr lang="it-CH" dirty="0">
                  <a:sym typeface="Wingdings" panose="05000000000000000000" pitchFamily="2" charset="2"/>
                </a:rPr>
                <a:t> system: hardware + human skills and </a:t>
              </a:r>
              <a:r>
                <a:rPr lang="it-CH" dirty="0" err="1">
                  <a:sym typeface="Wingdings" panose="05000000000000000000" pitchFamily="2" charset="2"/>
                </a:rPr>
                <a:t>organization</a:t>
              </a:r>
              <a:r>
                <a:rPr lang="it-CH" dirty="0">
                  <a:sym typeface="Wingdings" panose="05000000000000000000" pitchFamily="2" charset="2"/>
                </a:rPr>
                <a:t> needed to operate &amp; </a:t>
              </a:r>
              <a:r>
                <a:rPr lang="it-CH" dirty="0" err="1">
                  <a:sym typeface="Wingdings" panose="05000000000000000000" pitchFamily="2" charset="2"/>
                </a:rPr>
                <a:t>maintain</a:t>
              </a:r>
              <a:r>
                <a:rPr lang="it-CH" dirty="0">
                  <a:sym typeface="Wingdings" panose="05000000000000000000" pitchFamily="2" charset="2"/>
                </a:rPr>
                <a:t> the system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B404E08C-CC85-4D08-AE9D-6544A7A35ECB}"/>
              </a:ext>
            </a:extLst>
          </p:cNvPr>
          <p:cNvSpPr/>
          <p:nvPr/>
        </p:nvSpPr>
        <p:spPr>
          <a:xfrm>
            <a:off x="4656000" y="3080774"/>
            <a:ext cx="2880000" cy="2880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4000" b="1" dirty="0">
                <a:ln w="9525"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3</a:t>
            </a:r>
            <a:endParaRPr lang="it-CH" sz="3200" b="1" dirty="0">
              <a:ln w="9525">
                <a:solidFill>
                  <a:schemeClr val="bg1"/>
                </a:solidFill>
              </a:ln>
              <a:solidFill>
                <a:schemeClr val="tx1"/>
              </a:solidFill>
            </a:endParaRPr>
          </a:p>
          <a:p>
            <a:pPr algn="ctr"/>
            <a:r>
              <a:rPr lang="it-CH" sz="2500" b="1" dirty="0">
                <a:ln w="9525"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DEFINITIONS OF TECHNOLOGY</a:t>
            </a:r>
            <a:endParaRPr lang="en-US" sz="2500" b="1" dirty="0">
              <a:ln w="9525"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1FE1A7-4438-413E-8F89-933D691DA0A6}"/>
              </a:ext>
            </a:extLst>
          </p:cNvPr>
          <p:cNvSpPr/>
          <p:nvPr/>
        </p:nvSpPr>
        <p:spPr>
          <a:xfrm>
            <a:off x="8043404" y="3290577"/>
            <a:ext cx="3715789" cy="28800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06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60D8-6E26-480F-B536-395E19ADD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Technology as a system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A1A71-BCC2-46F0-B235-E0C1FFDF5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86182" cy="4351338"/>
          </a:xfrm>
        </p:spPr>
        <p:txBody>
          <a:bodyPr>
            <a:normAutofit/>
          </a:bodyPr>
          <a:lstStyle/>
          <a:p>
            <a:pPr lvl="1"/>
            <a:endParaRPr lang="it-CH" dirty="0">
              <a:sym typeface="Wingdings" panose="05000000000000000000" pitchFamily="2" charset="2"/>
            </a:endParaRPr>
          </a:p>
          <a:p>
            <a:pPr lvl="1"/>
            <a:endParaRPr lang="it-CH" dirty="0">
              <a:sym typeface="Wingdings" panose="05000000000000000000" pitchFamily="2" charset="2"/>
            </a:endParaRPr>
          </a:p>
          <a:p>
            <a:pPr lvl="1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29D4A3-0A79-4F36-884F-C21BDC49B008}"/>
              </a:ext>
            </a:extLst>
          </p:cNvPr>
          <p:cNvCxnSpPr/>
          <p:nvPr/>
        </p:nvCxnSpPr>
        <p:spPr>
          <a:xfrm>
            <a:off x="914400" y="1421476"/>
            <a:ext cx="69494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4CE269C-015A-4303-865E-A2252E693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466" y="1690688"/>
            <a:ext cx="6333067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77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62F07-A849-4BBB-A2EE-35CF1C20E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Technology as Applied Science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195FA-603D-4783-976D-8CC52B3BF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CH" dirty="0"/>
              <a:t>Much of </a:t>
            </a:r>
            <a:r>
              <a:rPr lang="it-CH" dirty="0" err="1"/>
              <a:t>contemporary</a:t>
            </a:r>
            <a:r>
              <a:rPr lang="it-CH" dirty="0"/>
              <a:t> </a:t>
            </a:r>
            <a:r>
              <a:rPr lang="it-CH" dirty="0" err="1"/>
              <a:t>technology</a:t>
            </a:r>
            <a:r>
              <a:rPr lang="it-CH" dirty="0"/>
              <a:t> </a:t>
            </a:r>
            <a:r>
              <a:rPr lang="it-CH" dirty="0" err="1"/>
              <a:t>is</a:t>
            </a:r>
            <a:r>
              <a:rPr lang="it-CH" dirty="0"/>
              <a:t> </a:t>
            </a:r>
            <a:r>
              <a:rPr lang="it-CH" dirty="0" err="1"/>
              <a:t>applied</a:t>
            </a:r>
            <a:r>
              <a:rPr lang="it-CH" dirty="0"/>
              <a:t> science</a:t>
            </a:r>
          </a:p>
          <a:p>
            <a:r>
              <a:rPr lang="it-CH" dirty="0" err="1"/>
              <a:t>Historically</a:t>
            </a:r>
            <a:r>
              <a:rPr lang="it-CH" dirty="0"/>
              <a:t> inaccurate:</a:t>
            </a:r>
          </a:p>
          <a:p>
            <a:pPr lvl="1"/>
            <a:r>
              <a:rPr lang="it-CH" dirty="0">
                <a:sym typeface="Wingdings" panose="05000000000000000000" pitchFamily="2" charset="2"/>
              </a:rPr>
              <a:t>Science as </a:t>
            </a:r>
            <a:r>
              <a:rPr lang="it-CH" dirty="0" err="1">
                <a:sym typeface="Wingdings" panose="05000000000000000000" pitchFamily="2" charset="2"/>
              </a:rPr>
              <a:t>combination</a:t>
            </a:r>
            <a:r>
              <a:rPr lang="it-CH" dirty="0">
                <a:sym typeface="Wingdings" panose="05000000000000000000" pitchFamily="2" charset="2"/>
              </a:rPr>
              <a:t> of </a:t>
            </a:r>
            <a:r>
              <a:rPr lang="it-CH" dirty="0" err="1">
                <a:sym typeface="Wingdings" panose="05000000000000000000" pitchFamily="2" charset="2"/>
              </a:rPr>
              <a:t>controlled</a:t>
            </a:r>
            <a:r>
              <a:rPr lang="it-CH" dirty="0">
                <a:sym typeface="Wingdings" panose="05000000000000000000" pitchFamily="2" charset="2"/>
              </a:rPr>
              <a:t> </a:t>
            </a:r>
            <a:r>
              <a:rPr lang="it-CH" dirty="0" err="1">
                <a:sym typeface="Wingdings" panose="05000000000000000000" pitchFamily="2" charset="2"/>
              </a:rPr>
              <a:t>experiments</a:t>
            </a:r>
            <a:r>
              <a:rPr lang="it-CH" dirty="0">
                <a:sym typeface="Wingdings" panose="05000000000000000000" pitchFamily="2" charset="2"/>
              </a:rPr>
              <a:t> with </a:t>
            </a:r>
            <a:r>
              <a:rPr lang="it-CH" dirty="0" err="1">
                <a:sym typeface="Wingdings" panose="05000000000000000000" pitchFamily="2" charset="2"/>
              </a:rPr>
              <a:t>mathematical</a:t>
            </a:r>
            <a:r>
              <a:rPr lang="it-CH" dirty="0">
                <a:sym typeface="Wingdings" panose="05000000000000000000" pitchFamily="2" charset="2"/>
              </a:rPr>
              <a:t> </a:t>
            </a:r>
            <a:r>
              <a:rPr lang="it-CH" dirty="0" err="1">
                <a:sym typeface="Wingdings" panose="05000000000000000000" pitchFamily="2" charset="2"/>
              </a:rPr>
              <a:t>laws</a:t>
            </a:r>
            <a:r>
              <a:rPr lang="it-CH" dirty="0">
                <a:sym typeface="Wingdings" panose="05000000000000000000" pitchFamily="2" charset="2"/>
              </a:rPr>
              <a:t> of nature </a:t>
            </a:r>
            <a:r>
              <a:rPr lang="it-CH" dirty="0" err="1">
                <a:sym typeface="Wingdings" panose="05000000000000000000" pitchFamily="2" charset="2"/>
              </a:rPr>
              <a:t>is</a:t>
            </a:r>
            <a:r>
              <a:rPr lang="it-CH" dirty="0">
                <a:sym typeface="Wingdings" panose="05000000000000000000" pitchFamily="2" charset="2"/>
              </a:rPr>
              <a:t> only some </a:t>
            </a:r>
            <a:r>
              <a:rPr lang="it-CH" dirty="0" err="1">
                <a:sym typeface="Wingdings" panose="05000000000000000000" pitchFamily="2" charset="2"/>
              </a:rPr>
              <a:t>hundred</a:t>
            </a:r>
            <a:r>
              <a:rPr lang="it-CH" dirty="0">
                <a:sym typeface="Wingdings" panose="05000000000000000000" pitchFamily="2" charset="2"/>
              </a:rPr>
              <a:t> years </a:t>
            </a:r>
            <a:r>
              <a:rPr lang="it-CH" dirty="0" err="1">
                <a:sym typeface="Wingdings" panose="05000000000000000000" pitchFamily="2" charset="2"/>
              </a:rPr>
              <a:t>old</a:t>
            </a:r>
            <a:endParaRPr lang="it-CH" dirty="0">
              <a:sym typeface="Wingdings" panose="05000000000000000000" pitchFamily="2" charset="2"/>
            </a:endParaRPr>
          </a:p>
          <a:p>
            <a:pPr lvl="1"/>
            <a:r>
              <a:rPr lang="it-CH" dirty="0" err="1">
                <a:sym typeface="Wingdings" panose="05000000000000000000" pitchFamily="2" charset="2"/>
              </a:rPr>
              <a:t>Prehistoric</a:t>
            </a:r>
            <a:r>
              <a:rPr lang="it-CH" dirty="0">
                <a:sym typeface="Wingdings" panose="05000000000000000000" pitchFamily="2" charset="2"/>
              </a:rPr>
              <a:t> </a:t>
            </a:r>
            <a:r>
              <a:rPr lang="it-CH" dirty="0" err="1">
                <a:sym typeface="Wingdings" panose="05000000000000000000" pitchFamily="2" charset="2"/>
              </a:rPr>
              <a:t>technology</a:t>
            </a:r>
            <a:r>
              <a:rPr lang="it-CH" dirty="0">
                <a:sym typeface="Wingdings" panose="05000000000000000000" pitchFamily="2" charset="2"/>
              </a:rPr>
              <a:t> </a:t>
            </a:r>
            <a:r>
              <a:rPr lang="it-CH" dirty="0" err="1">
                <a:sym typeface="Wingdings" panose="05000000000000000000" pitchFamily="2" charset="2"/>
              </a:rPr>
              <a:t>dates</a:t>
            </a:r>
            <a:r>
              <a:rPr lang="it-CH" dirty="0">
                <a:sym typeface="Wingdings" panose="05000000000000000000" pitchFamily="2" charset="2"/>
              </a:rPr>
              <a:t> back to the </a:t>
            </a:r>
            <a:r>
              <a:rPr lang="it-CH" dirty="0" err="1">
                <a:sym typeface="Wingdings" panose="05000000000000000000" pitchFamily="2" charset="2"/>
              </a:rPr>
              <a:t>stone</a:t>
            </a:r>
            <a:r>
              <a:rPr lang="it-CH" dirty="0">
                <a:sym typeface="Wingdings" panose="05000000000000000000" pitchFamily="2" charset="2"/>
              </a:rPr>
              <a:t> tools of </a:t>
            </a:r>
            <a:r>
              <a:rPr lang="it-CH" dirty="0" err="1">
                <a:sym typeface="Wingdings" panose="05000000000000000000" pitchFamily="2" charset="2"/>
              </a:rPr>
              <a:t>earlies</a:t>
            </a:r>
            <a:r>
              <a:rPr lang="it-CH" dirty="0">
                <a:sym typeface="Wingdings" panose="05000000000000000000" pitchFamily="2" charset="2"/>
              </a:rPr>
              <a:t> </a:t>
            </a:r>
            <a:r>
              <a:rPr lang="it-CH" dirty="0" err="1">
                <a:sym typeface="Wingdings" panose="05000000000000000000" pitchFamily="2" charset="2"/>
              </a:rPr>
              <a:t>humans</a:t>
            </a:r>
            <a:r>
              <a:rPr lang="it-CH" dirty="0">
                <a:sym typeface="Wingdings" panose="05000000000000000000" pitchFamily="2" charset="2"/>
              </a:rPr>
              <a:t> </a:t>
            </a:r>
            <a:r>
              <a:rPr lang="it-CH" dirty="0" err="1">
                <a:sym typeface="Wingdings" panose="05000000000000000000" pitchFamily="2" charset="2"/>
              </a:rPr>
              <a:t>millions</a:t>
            </a:r>
            <a:r>
              <a:rPr lang="it-CH" dirty="0">
                <a:sym typeface="Wingdings" panose="05000000000000000000" pitchFamily="2" charset="2"/>
              </a:rPr>
              <a:t> of years ago</a:t>
            </a:r>
          </a:p>
          <a:p>
            <a:r>
              <a:rPr lang="it-CH" dirty="0" err="1">
                <a:sym typeface="Wingdings" panose="05000000000000000000" pitchFamily="2" charset="2"/>
              </a:rPr>
              <a:t>Systematically</a:t>
            </a:r>
            <a:r>
              <a:rPr lang="it-CH" dirty="0">
                <a:sym typeface="Wingdings" panose="05000000000000000000" pitchFamily="2" charset="2"/>
              </a:rPr>
              <a:t> inaccurate:</a:t>
            </a:r>
          </a:p>
          <a:p>
            <a:pPr lvl="1"/>
            <a:r>
              <a:rPr lang="it-CH" dirty="0">
                <a:sym typeface="Wingdings" panose="05000000000000000000" pitchFamily="2" charset="2"/>
              </a:rPr>
              <a:t>Many </a:t>
            </a:r>
            <a:r>
              <a:rPr lang="it-CH" dirty="0" err="1">
                <a:sym typeface="Wingdings" panose="05000000000000000000" pitchFamily="2" charset="2"/>
              </a:rPr>
              <a:t>discoveries</a:t>
            </a:r>
            <a:r>
              <a:rPr lang="it-CH" dirty="0">
                <a:sym typeface="Wingdings" panose="05000000000000000000" pitchFamily="2" charset="2"/>
              </a:rPr>
              <a:t> </a:t>
            </a:r>
            <a:r>
              <a:rPr lang="it-CH" dirty="0" err="1">
                <a:sym typeface="Wingdings" panose="05000000000000000000" pitchFamily="2" charset="2"/>
              </a:rPr>
              <a:t>were</a:t>
            </a:r>
            <a:r>
              <a:rPr lang="it-CH" dirty="0">
                <a:sym typeface="Wingdings" panose="05000000000000000000" pitchFamily="2" charset="2"/>
              </a:rPr>
              <a:t> not a </a:t>
            </a:r>
            <a:r>
              <a:rPr lang="it-CH" dirty="0" err="1">
                <a:sym typeface="Wingdings" panose="05000000000000000000" pitchFamily="2" charset="2"/>
              </a:rPr>
              <a:t>direct</a:t>
            </a:r>
            <a:r>
              <a:rPr lang="it-CH" dirty="0">
                <a:sym typeface="Wingdings" panose="05000000000000000000" pitchFamily="2" charset="2"/>
              </a:rPr>
              <a:t> </a:t>
            </a:r>
            <a:r>
              <a:rPr lang="it-CH" dirty="0" err="1">
                <a:sym typeface="Wingdings" panose="05000000000000000000" pitchFamily="2" charset="2"/>
              </a:rPr>
              <a:t>application</a:t>
            </a:r>
            <a:r>
              <a:rPr lang="it-CH" dirty="0">
                <a:sym typeface="Wingdings" panose="05000000000000000000" pitchFamily="2" charset="2"/>
              </a:rPr>
              <a:t> of </a:t>
            </a:r>
            <a:r>
              <a:rPr lang="it-CH" dirty="0" err="1">
                <a:sym typeface="Wingdings" panose="05000000000000000000" pitchFamily="2" charset="2"/>
              </a:rPr>
              <a:t>scientific</a:t>
            </a:r>
            <a:r>
              <a:rPr lang="it-CH" dirty="0">
                <a:sym typeface="Wingdings" panose="05000000000000000000" pitchFamily="2" charset="2"/>
              </a:rPr>
              <a:t> theories to </a:t>
            </a:r>
            <a:r>
              <a:rPr lang="it-CH" dirty="0" err="1">
                <a:sym typeface="Wingdings" panose="05000000000000000000" pitchFamily="2" charset="2"/>
              </a:rPr>
              <a:t>achieve</a:t>
            </a:r>
            <a:r>
              <a:rPr lang="it-CH" dirty="0">
                <a:sym typeface="Wingdings" panose="05000000000000000000" pitchFamily="2" charset="2"/>
              </a:rPr>
              <a:t> </a:t>
            </a:r>
            <a:r>
              <a:rPr lang="it-CH" dirty="0" err="1">
                <a:sym typeface="Wingdings" panose="05000000000000000000" pitchFamily="2" charset="2"/>
              </a:rPr>
              <a:t>pre-assumed</a:t>
            </a:r>
            <a:r>
              <a:rPr lang="it-CH" dirty="0">
                <a:sym typeface="Wingdings" panose="05000000000000000000" pitchFamily="2" charset="2"/>
              </a:rPr>
              <a:t> goals: </a:t>
            </a:r>
            <a:r>
              <a:rPr lang="it-CH" dirty="0" err="1">
                <a:sym typeface="Wingdings" panose="05000000000000000000" pitchFamily="2" charset="2"/>
              </a:rPr>
              <a:t>invention</a:t>
            </a:r>
            <a:r>
              <a:rPr lang="it-CH" dirty="0">
                <a:sym typeface="Wingdings" panose="05000000000000000000" pitchFamily="2" charset="2"/>
              </a:rPr>
              <a:t> of </a:t>
            </a:r>
            <a:r>
              <a:rPr lang="it-CH" dirty="0" err="1">
                <a:sym typeface="Wingdings" panose="05000000000000000000" pitchFamily="2" charset="2"/>
              </a:rPr>
              <a:t>penicillin</a:t>
            </a:r>
            <a:r>
              <a:rPr lang="it-CH" dirty="0">
                <a:sym typeface="Wingdings" panose="05000000000000000000" pitchFamily="2" charset="2"/>
              </a:rPr>
              <a:t>, </a:t>
            </a:r>
            <a:r>
              <a:rPr lang="it-CH" dirty="0" err="1">
                <a:sym typeface="Wingdings" panose="05000000000000000000" pitchFamily="2" charset="2"/>
              </a:rPr>
              <a:t>invention</a:t>
            </a:r>
            <a:r>
              <a:rPr lang="it-CH" dirty="0">
                <a:sym typeface="Wingdings" panose="05000000000000000000" pitchFamily="2" charset="2"/>
              </a:rPr>
              <a:t> of </a:t>
            </a:r>
            <a:r>
              <a:rPr lang="it-CH" dirty="0" err="1">
                <a:sym typeface="Wingdings" panose="05000000000000000000" pitchFamily="2" charset="2"/>
              </a:rPr>
              <a:t>post-its</a:t>
            </a:r>
            <a:r>
              <a:rPr lang="it-CH" dirty="0">
                <a:sym typeface="Wingdings" panose="05000000000000000000" pitchFamily="2" charset="2"/>
              </a:rPr>
              <a:t>, </a:t>
            </a:r>
            <a:r>
              <a:rPr lang="it-CH" dirty="0" err="1">
                <a:sym typeface="Wingdings" panose="05000000000000000000" pitchFamily="2" charset="2"/>
              </a:rPr>
              <a:t>inventions</a:t>
            </a:r>
            <a:r>
              <a:rPr lang="it-CH" dirty="0">
                <a:sym typeface="Wingdings" panose="05000000000000000000" pitchFamily="2" charset="2"/>
              </a:rPr>
              <a:t> by Thomas Edison</a:t>
            </a:r>
          </a:p>
          <a:p>
            <a:pPr lvl="1"/>
            <a:r>
              <a:rPr lang="it-CH" dirty="0">
                <a:sym typeface="Wingdings" panose="05000000000000000000" pitchFamily="2" charset="2"/>
              </a:rPr>
              <a:t>Many </a:t>
            </a:r>
            <a:r>
              <a:rPr lang="it-CH" dirty="0" err="1">
                <a:sym typeface="Wingdings" panose="05000000000000000000" pitchFamily="2" charset="2"/>
              </a:rPr>
              <a:t>discoveries</a:t>
            </a:r>
            <a:r>
              <a:rPr lang="it-CH" dirty="0">
                <a:sym typeface="Wingdings" panose="05000000000000000000" pitchFamily="2" charset="2"/>
              </a:rPr>
              <a:t> </a:t>
            </a:r>
            <a:r>
              <a:rPr lang="it-CH" dirty="0" err="1">
                <a:sym typeface="Wingdings" panose="05000000000000000000" pitchFamily="2" charset="2"/>
              </a:rPr>
              <a:t>were</a:t>
            </a:r>
            <a:r>
              <a:rPr lang="it-CH" dirty="0">
                <a:sym typeface="Wingdings" panose="05000000000000000000" pitchFamily="2" charset="2"/>
              </a:rPr>
              <a:t> only the product of trial and error</a:t>
            </a:r>
          </a:p>
          <a:p>
            <a:pPr marL="0" indent="0">
              <a:buNone/>
            </a:pPr>
            <a:r>
              <a:rPr lang="it-CH" dirty="0">
                <a:sym typeface="Wingdings" panose="05000000000000000000" pitchFamily="2" charset="2"/>
              </a:rPr>
              <a:t> </a:t>
            </a:r>
            <a:r>
              <a:rPr lang="it-CH" dirty="0" err="1">
                <a:sym typeface="Wingdings" panose="05000000000000000000" pitchFamily="2" charset="2"/>
              </a:rPr>
              <a:t>Notion</a:t>
            </a:r>
            <a:r>
              <a:rPr lang="it-CH" dirty="0">
                <a:sym typeface="Wingdings" panose="05000000000000000000" pitchFamily="2" charset="2"/>
              </a:rPr>
              <a:t> of </a:t>
            </a:r>
            <a:r>
              <a:rPr lang="it-CH" dirty="0" err="1">
                <a:sym typeface="Wingdings" panose="05000000000000000000" pitchFamily="2" charset="2"/>
              </a:rPr>
              <a:t>technology</a:t>
            </a:r>
            <a:r>
              <a:rPr lang="it-CH" dirty="0">
                <a:sym typeface="Wingdings" panose="05000000000000000000" pitchFamily="2" charset="2"/>
              </a:rPr>
              <a:t> as </a:t>
            </a:r>
            <a:r>
              <a:rPr lang="it-CH" dirty="0" err="1">
                <a:sym typeface="Wingdings" panose="05000000000000000000" pitchFamily="2" charset="2"/>
              </a:rPr>
              <a:t>applied</a:t>
            </a:r>
            <a:r>
              <a:rPr lang="it-CH" dirty="0">
                <a:sym typeface="Wingdings" panose="05000000000000000000" pitchFamily="2" charset="2"/>
              </a:rPr>
              <a:t> science </a:t>
            </a:r>
            <a:r>
              <a:rPr lang="it-CH" dirty="0" err="1">
                <a:sym typeface="Wingdings" panose="05000000000000000000" pitchFamily="2" charset="2"/>
              </a:rPr>
              <a:t>is</a:t>
            </a:r>
            <a:r>
              <a:rPr lang="it-CH" dirty="0">
                <a:sym typeface="Wingdings" panose="05000000000000000000" pitchFamily="2" charset="2"/>
              </a:rPr>
              <a:t> </a:t>
            </a:r>
            <a:r>
              <a:rPr lang="it-CH" dirty="0" err="1">
                <a:sym typeface="Wingdings" panose="05000000000000000000" pitchFamily="2" charset="2"/>
              </a:rPr>
              <a:t>too</a:t>
            </a:r>
            <a:r>
              <a:rPr lang="it-CH" dirty="0">
                <a:sym typeface="Wingdings" panose="05000000000000000000" pitchFamily="2" charset="2"/>
              </a:rPr>
              <a:t> </a:t>
            </a:r>
            <a:r>
              <a:rPr lang="it-CH" dirty="0" err="1">
                <a:sym typeface="Wingdings" panose="05000000000000000000" pitchFamily="2" charset="2"/>
              </a:rPr>
              <a:t>narrow</a:t>
            </a:r>
            <a:endParaRPr lang="it-CH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9EDB66-2421-4557-BA39-326E65A3A485}"/>
              </a:ext>
            </a:extLst>
          </p:cNvPr>
          <p:cNvCxnSpPr/>
          <p:nvPr/>
        </p:nvCxnSpPr>
        <p:spPr>
          <a:xfrm>
            <a:off x="914400" y="1421476"/>
            <a:ext cx="69494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463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62F07-A849-4BBB-A2EE-35CF1C20E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b="1" dirty="0"/>
              <a:t>Systems Definition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195FA-603D-4783-976D-8CC52B3BF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i="1" dirty="0"/>
              <a:t>Technology is: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“the application of scientific or other knowledge to practical tasks by ordered systems that involve people and organizations, productive skills, living things, and machines.”</a:t>
            </a:r>
          </a:p>
          <a:p>
            <a:pPr marL="0" indent="0">
              <a:lnSpc>
                <a:spcPct val="150000"/>
              </a:lnSpc>
              <a:buNone/>
            </a:pPr>
            <a:endParaRPr lang="it-CH" dirty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E46E-9B09-4529-97A9-9B3FDFBE84D3}"/>
              </a:ext>
            </a:extLst>
          </p:cNvPr>
          <p:cNvCxnSpPr/>
          <p:nvPr/>
        </p:nvCxnSpPr>
        <p:spPr>
          <a:xfrm>
            <a:off x="914400" y="1421476"/>
            <a:ext cx="69494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75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62F07-A849-4BBB-A2EE-35CF1C20E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b="1" dirty="0"/>
              <a:t>Systems Definition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195FA-603D-4783-976D-8CC52B3BF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200000"/>
              </a:lnSpc>
              <a:buNone/>
            </a:pPr>
            <a:r>
              <a:rPr lang="en-US" sz="3200" dirty="0"/>
              <a:t>“the </a:t>
            </a:r>
            <a:r>
              <a:rPr lang="en-US" sz="3200" dirty="0">
                <a:highlight>
                  <a:srgbClr val="00FF00"/>
                </a:highlight>
              </a:rPr>
              <a:t>application of scientific or other knowledge</a:t>
            </a:r>
            <a:r>
              <a:rPr lang="en-US" sz="3200" dirty="0"/>
              <a:t> to practical tasks by </a:t>
            </a:r>
            <a:r>
              <a:rPr lang="en-US" sz="3200" dirty="0">
                <a:highlight>
                  <a:srgbClr val="FFFF00"/>
                </a:highlight>
              </a:rPr>
              <a:t>ordered systems </a:t>
            </a:r>
            <a:r>
              <a:rPr lang="en-US" sz="3200" dirty="0"/>
              <a:t>that </a:t>
            </a:r>
            <a:r>
              <a:rPr lang="en-US" sz="3200" dirty="0">
                <a:highlight>
                  <a:srgbClr val="008080"/>
                </a:highlight>
              </a:rPr>
              <a:t>involve people and organizations, productive skills,</a:t>
            </a:r>
            <a:r>
              <a:rPr lang="en-US" sz="3200" dirty="0"/>
              <a:t> </a:t>
            </a:r>
            <a:r>
              <a:rPr lang="en-US" sz="3200" dirty="0">
                <a:highlight>
                  <a:srgbClr val="00FFFF"/>
                </a:highlight>
              </a:rPr>
              <a:t>living things, and machines</a:t>
            </a:r>
            <a:r>
              <a:rPr lang="en-US" sz="3200" dirty="0"/>
              <a:t>.”</a:t>
            </a:r>
          </a:p>
          <a:p>
            <a:pPr marL="0" indent="0">
              <a:lnSpc>
                <a:spcPct val="150000"/>
              </a:lnSpc>
              <a:buNone/>
            </a:pPr>
            <a:endParaRPr lang="it-CH" dirty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E46E-9B09-4529-97A9-9B3FDFBE84D3}"/>
              </a:ext>
            </a:extLst>
          </p:cNvPr>
          <p:cNvCxnSpPr/>
          <p:nvPr/>
        </p:nvCxnSpPr>
        <p:spPr>
          <a:xfrm>
            <a:off x="914400" y="1421476"/>
            <a:ext cx="69494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6BE0C9C-8B1B-4C9F-9675-577E5968EE44}"/>
              </a:ext>
            </a:extLst>
          </p:cNvPr>
          <p:cNvSpPr txBox="1"/>
          <p:nvPr/>
        </p:nvSpPr>
        <p:spPr>
          <a:xfrm>
            <a:off x="1676400" y="2582920"/>
            <a:ext cx="344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Technology as </a:t>
            </a:r>
            <a:r>
              <a:rPr lang="it-CH" dirty="0" err="1"/>
              <a:t>applied</a:t>
            </a:r>
            <a:r>
              <a:rPr lang="it-CH" dirty="0"/>
              <a:t> science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1A365B-EE0F-4588-B7C3-5FFE8CAD71A2}"/>
              </a:ext>
            </a:extLst>
          </p:cNvPr>
          <p:cNvSpPr txBox="1"/>
          <p:nvPr/>
        </p:nvSpPr>
        <p:spPr>
          <a:xfrm>
            <a:off x="2195945" y="3653834"/>
            <a:ext cx="372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Technology as a rule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B8BCA5-3EC7-4FD2-B707-E8935C4D4581}"/>
              </a:ext>
            </a:extLst>
          </p:cNvPr>
          <p:cNvSpPr txBox="1"/>
          <p:nvPr/>
        </p:nvSpPr>
        <p:spPr>
          <a:xfrm>
            <a:off x="6096000" y="4582355"/>
            <a:ext cx="372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Technology as a hardware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85F950-C905-41A3-84CC-58DBA530CB99}"/>
              </a:ext>
            </a:extLst>
          </p:cNvPr>
          <p:cNvSpPr txBox="1"/>
          <p:nvPr/>
        </p:nvSpPr>
        <p:spPr>
          <a:xfrm>
            <a:off x="5922818" y="3631962"/>
            <a:ext cx="372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Technology as a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830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62F07-A849-4BBB-A2EE-35CF1C20E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b="1" dirty="0"/>
              <a:t>Systems Definition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195FA-603D-4783-976D-8CC52B3BF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ym typeface="Wingdings" panose="05000000000000000000" pitchFamily="2" charset="2"/>
              </a:rPr>
              <a:t>Technological system: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ym typeface="Wingdings" panose="05000000000000000000" pitchFamily="2" charset="2"/>
              </a:rPr>
              <a:t>Complex of hardware (also plants and animals), knowledge, inventors, operators, repair people, consumers, marketers, advertisers, government administrators and others involved in technology</a:t>
            </a:r>
            <a:endParaRPr lang="it-CH" dirty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E46E-9B09-4529-97A9-9B3FDFBE84D3}"/>
              </a:ext>
            </a:extLst>
          </p:cNvPr>
          <p:cNvCxnSpPr/>
          <p:nvPr/>
        </p:nvCxnSpPr>
        <p:spPr>
          <a:xfrm>
            <a:off x="914400" y="1421476"/>
            <a:ext cx="69494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898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423D-D87F-47E7-A366-EEE7289E7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Pictures 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02CDC-BA04-4874-AE48-A51D4A60B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sz="2000" dirty="0">
                <a:hlinkClick r:id="rId2"/>
              </a:rPr>
              <a:t>https://sohopress.com/10-books-that-show-what-happens-when-technology-goes-awry/</a:t>
            </a:r>
            <a:endParaRPr lang="en-US" sz="2000" dirty="0"/>
          </a:p>
          <a:p>
            <a:r>
              <a:rPr lang="en-US" sz="2000" dirty="0">
                <a:hlinkClick r:id="rId3"/>
              </a:rPr>
              <a:t>https://www.kent.ac.uk/courses/undergraduate/14/war-and-conflict</a:t>
            </a:r>
            <a:endParaRPr lang="en-US" sz="2000" dirty="0"/>
          </a:p>
          <a:p>
            <a:r>
              <a:rPr lang="en-US" sz="2000" dirty="0">
                <a:hlinkClick r:id="rId4"/>
              </a:rPr>
              <a:t>https://www.isu.edu/english/programs/philosophy/</a:t>
            </a:r>
            <a:endParaRPr lang="en-US" sz="2000" dirty="0"/>
          </a:p>
          <a:p>
            <a:r>
              <a:rPr lang="en-US" sz="2000" dirty="0">
                <a:hlinkClick r:id="rId5"/>
              </a:rPr>
              <a:t>https://brewminate.com/social-norms-in-the-courts-of-ancient-athens/</a:t>
            </a:r>
            <a:endParaRPr lang="en-US" sz="2000" dirty="0"/>
          </a:p>
          <a:p>
            <a:r>
              <a:rPr lang="en-US" sz="2000" dirty="0">
                <a:hlinkClick r:id="rId6"/>
              </a:rPr>
              <a:t>https://traveltrales.wordpress.com/2012/05/29/romans-royalists-humpty/</a:t>
            </a:r>
            <a:endParaRPr lang="en-US" sz="2000" dirty="0"/>
          </a:p>
          <a:p>
            <a:r>
              <a:rPr lang="en-US" sz="2000" dirty="0">
                <a:hlinkClick r:id="rId7"/>
              </a:rPr>
              <a:t>https://marketingland.com/customers-speaking-language-matter-154723?utm_keyword=zootrock</a:t>
            </a:r>
            <a:endParaRPr lang="en-US" sz="2000" dirty="0"/>
          </a:p>
          <a:p>
            <a:r>
              <a:rPr lang="en-US" sz="2000" dirty="0">
                <a:hlinkClick r:id="rId8"/>
              </a:rPr>
              <a:t>https://www.theodysseyonline.com/push-your-boundaries</a:t>
            </a:r>
            <a:endParaRPr lang="en-US" sz="2000" dirty="0"/>
          </a:p>
          <a:p>
            <a:r>
              <a:rPr lang="en-US" sz="2000" dirty="0">
                <a:hlinkClick r:id="rId9"/>
              </a:rPr>
              <a:t>https://www.greecehighdefinition.com/blog/2017/12/6/socrates-plato-and-aristotle-the-big-three-in-greek-philosophy</a:t>
            </a:r>
            <a:endParaRPr lang="en-US" sz="2000" dirty="0"/>
          </a:p>
          <a:p>
            <a:r>
              <a:rPr lang="en-US" sz="2000" dirty="0">
                <a:hlinkClick r:id="rId10"/>
              </a:rPr>
              <a:t>http://stendhalgallery.com/?page_id=5341</a:t>
            </a:r>
            <a:endParaRPr lang="en-US" sz="2000" dirty="0"/>
          </a:p>
          <a:p>
            <a:r>
              <a:rPr lang="en-US" sz="2000" dirty="0">
                <a:hlinkClick r:id="rId11"/>
              </a:rPr>
              <a:t>https://www.thefamouspeople.com/profiles/thomas-hobbes-205.php</a:t>
            </a:r>
            <a:endParaRPr lang="en-US" sz="2000" dirty="0"/>
          </a:p>
          <a:p>
            <a:r>
              <a:rPr lang="en-US" sz="2000" dirty="0">
                <a:hlinkClick r:id="rId12"/>
              </a:rPr>
              <a:t>https://quotesgram.com/quotes-john-locke-liberalism/</a:t>
            </a:r>
            <a:endParaRPr lang="en-US" sz="2000" dirty="0"/>
          </a:p>
          <a:p>
            <a:r>
              <a:rPr lang="en-US" sz="2000" dirty="0">
                <a:hlinkClick r:id="rId13"/>
              </a:rPr>
              <a:t>http://www.philosophers.co.uk/david-hume.html</a:t>
            </a:r>
            <a:endParaRPr lang="en-US" sz="2000" dirty="0"/>
          </a:p>
          <a:p>
            <a:r>
              <a:rPr lang="en-US" sz="2000" dirty="0">
                <a:hlinkClick r:id="rId14"/>
              </a:rPr>
              <a:t>https://marketingland.com/talk-human-time-brands-get-real-145728</a:t>
            </a:r>
            <a:endParaRPr lang="en-US" sz="2000" dirty="0"/>
          </a:p>
          <a:p>
            <a:r>
              <a:rPr lang="en-US" sz="2000" dirty="0">
                <a:hlinkClick r:id="rId15"/>
              </a:rPr>
              <a:t>https://www.theparisreview.org/blog/2015/03/05/wittgenstein-schoolteacher/</a:t>
            </a:r>
            <a:endParaRPr lang="en-US" sz="2000" dirty="0"/>
          </a:p>
          <a:p>
            <a:r>
              <a:rPr lang="en-US" sz="2000" dirty="0">
                <a:hlinkClick r:id="rId16"/>
              </a:rPr>
              <a:t>https://arstechnica.com/science/2018/07/the-year-2020-could-see-the-unheard-of-debut-of-four-big-rockets-or-not/</a:t>
            </a:r>
            <a:endParaRPr lang="en-US" sz="2000" dirty="0"/>
          </a:p>
          <a:p>
            <a:r>
              <a:rPr lang="en-US" sz="2000" dirty="0">
                <a:hlinkClick r:id="rId17"/>
              </a:rPr>
              <a:t>https://new.evolution-institute.org/wp-content/uploads/2015/04/BFSkinner.jpg</a:t>
            </a:r>
            <a:endParaRPr lang="en-US" sz="2000" dirty="0"/>
          </a:p>
          <a:p>
            <a:r>
              <a:rPr lang="en-US" sz="2000" dirty="0">
                <a:hlinkClick r:id="rId18"/>
              </a:rPr>
              <a:t>https://www.babelio.com/auteur/Lewis-Mumford/132925</a:t>
            </a:r>
            <a:endParaRPr lang="en-US" sz="2000" dirty="0"/>
          </a:p>
          <a:p>
            <a:r>
              <a:rPr lang="en-US" sz="2000" dirty="0">
                <a:hlinkClick r:id="rId19"/>
              </a:rPr>
              <a:t>https://www.bostonglobe.com/ideas/2012/07/07/jacques-ellul-conference/1BVZp8uEiGKoeXAmkDJpeO/story.html</a:t>
            </a:r>
            <a:endParaRPr lang="en-US" sz="2000" dirty="0"/>
          </a:p>
          <a:p>
            <a:r>
              <a:rPr lang="en-US" sz="2000" dirty="0">
                <a:hlinkClick r:id="rId20"/>
              </a:rPr>
              <a:t>https://freerangestock.com/photos/65197/brain-connections--creativity-and-intelligence-concept.html</a:t>
            </a:r>
            <a:endParaRPr lang="en-US" sz="2000" dirty="0"/>
          </a:p>
          <a:p>
            <a:r>
              <a:rPr lang="en-US" sz="2000" dirty="0">
                <a:hlinkClick r:id="rId21"/>
              </a:rPr>
              <a:t>https://islandculturearchivalsupport.wordpress.com/2018/10/05/ww-ii-oral-history-project-in-png/</a:t>
            </a:r>
            <a:endParaRPr lang="en-US" sz="2000" dirty="0"/>
          </a:p>
          <a:p>
            <a:endParaRPr lang="en-US" sz="2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2BF5C6-1F6A-465E-A49D-FDA2D4CBB930}"/>
              </a:ext>
            </a:extLst>
          </p:cNvPr>
          <p:cNvCxnSpPr/>
          <p:nvPr/>
        </p:nvCxnSpPr>
        <p:spPr>
          <a:xfrm>
            <a:off x="914400" y="1421476"/>
            <a:ext cx="69494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902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423D-D87F-47E7-A366-EEE7289E7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Literature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02CDC-BA04-4874-AE48-A51D4A60B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Dusek</a:t>
            </a:r>
            <a:r>
              <a:rPr lang="en-US" dirty="0"/>
              <a:t>, V. (2006). </a:t>
            </a:r>
            <a:r>
              <a:rPr lang="en-US" i="1" dirty="0"/>
              <a:t>Philosophy of technology: An introduction</a:t>
            </a:r>
            <a:r>
              <a:rPr lang="en-US" dirty="0"/>
              <a:t>. Malden MA: Blackwell.</a:t>
            </a:r>
            <a:endParaRPr lang="en-US" sz="2000" dirty="0"/>
          </a:p>
          <a:p>
            <a:pPr marL="0" indent="0">
              <a:buNone/>
            </a:pPr>
            <a:r>
              <a:rPr lang="en-US" dirty="0"/>
              <a:t>Carroll, L. (1909) </a:t>
            </a:r>
            <a:r>
              <a:rPr lang="en-US" i="1" dirty="0"/>
              <a:t>Through the looking-glass and what Alice found there</a:t>
            </a:r>
            <a:r>
              <a:rPr lang="en-US" dirty="0"/>
              <a:t> [Pdf]. New York: Dodge publishing company. Retrieved from the Library of Congress, </a:t>
            </a:r>
            <a:r>
              <a:rPr lang="en-US" dirty="0">
                <a:hlinkClick r:id="rId2"/>
              </a:rPr>
              <a:t>https://www.loc.gov/item/09016128/</a:t>
            </a:r>
            <a:endParaRPr lang="en-US" sz="2000" dirty="0"/>
          </a:p>
          <a:p>
            <a:endParaRPr lang="en-US" sz="2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2BF5C6-1F6A-465E-A49D-FDA2D4CBB930}"/>
              </a:ext>
            </a:extLst>
          </p:cNvPr>
          <p:cNvCxnSpPr/>
          <p:nvPr/>
        </p:nvCxnSpPr>
        <p:spPr>
          <a:xfrm>
            <a:off x="914400" y="1421476"/>
            <a:ext cx="69494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392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F71FD1B-E349-4515-BF77-3D6136E61A69}"/>
              </a:ext>
            </a:extLst>
          </p:cNvPr>
          <p:cNvGrpSpPr/>
          <p:nvPr/>
        </p:nvGrpSpPr>
        <p:grpSpPr>
          <a:xfrm>
            <a:off x="721942" y="212725"/>
            <a:ext cx="10748116" cy="6432550"/>
            <a:chOff x="721942" y="212725"/>
            <a:chExt cx="10748116" cy="64325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A673E82-28FA-48BE-89BF-F6D4E870CF92}"/>
                </a:ext>
              </a:extLst>
            </p:cNvPr>
            <p:cNvGrpSpPr/>
            <p:nvPr/>
          </p:nvGrpSpPr>
          <p:grpSpPr>
            <a:xfrm>
              <a:off x="4436165" y="212725"/>
              <a:ext cx="3319670" cy="2850175"/>
              <a:chOff x="4436165" y="212725"/>
              <a:chExt cx="3319670" cy="2850175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8FF50AA-962D-47B1-897B-65140B1BDD5F}"/>
                  </a:ext>
                </a:extLst>
              </p:cNvPr>
              <p:cNvSpPr/>
              <p:nvPr/>
            </p:nvSpPr>
            <p:spPr>
              <a:xfrm>
                <a:off x="4436165" y="212725"/>
                <a:ext cx="3319670" cy="954156"/>
              </a:xfrm>
              <a:prstGeom prst="roundRect">
                <a:avLst>
                  <a:gd name="adj" fmla="val 50000"/>
                </a:avLst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Real </a:t>
                </a:r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definition</a:t>
                </a:r>
                <a:endParaRPr lang="en-US" sz="24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985324C-9142-4934-909B-4B60B5561FD5}"/>
                  </a:ext>
                </a:extLst>
              </p:cNvPr>
              <p:cNvSpPr/>
              <p:nvPr/>
            </p:nvSpPr>
            <p:spPr>
              <a:xfrm>
                <a:off x="4436165" y="1325598"/>
                <a:ext cx="3319670" cy="1737302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t-CH" sz="1400" dirty="0"/>
                  <a:t>Socrates/Plato/</a:t>
                </a:r>
                <a:r>
                  <a:rPr lang="it-CH" sz="1400" dirty="0" err="1"/>
                  <a:t>Aristotle</a:t>
                </a:r>
                <a:endParaRPr lang="it-CH" sz="1400" dirty="0"/>
              </a:p>
              <a:p>
                <a:endParaRPr lang="it-CH" sz="1400" dirty="0"/>
              </a:p>
              <a:p>
                <a:r>
                  <a:rPr lang="it-CH" sz="1400" dirty="0">
                    <a:sym typeface="Wingdings" panose="05000000000000000000" pitchFamily="2" charset="2"/>
                  </a:rPr>
                  <a:t>Match the </a:t>
                </a:r>
                <a:r>
                  <a:rPr lang="it-CH" sz="1400" dirty="0" err="1">
                    <a:sym typeface="Wingdings" panose="05000000000000000000" pitchFamily="2" charset="2"/>
                  </a:rPr>
                  <a:t>real</a:t>
                </a:r>
                <a:r>
                  <a:rPr lang="it-CH" sz="1400" dirty="0">
                    <a:sym typeface="Wingdings" panose="05000000000000000000" pitchFamily="2" charset="2"/>
                  </a:rPr>
                  <a:t> nature of </a:t>
                </a:r>
                <a:r>
                  <a:rPr lang="it-CH" sz="1400" dirty="0" err="1">
                    <a:sym typeface="Wingdings" panose="05000000000000000000" pitchFamily="2" charset="2"/>
                  </a:rPr>
                  <a:t>things</a:t>
                </a:r>
                <a:endParaRPr lang="it-CH" sz="1400" dirty="0">
                  <a:sym typeface="Wingdings" panose="05000000000000000000" pitchFamily="2" charset="2"/>
                </a:endParaRPr>
              </a:p>
              <a:p>
                <a:r>
                  <a:rPr lang="it-CH" sz="1400" dirty="0">
                    <a:sym typeface="Wingdings" panose="05000000000000000000" pitchFamily="2" charset="2"/>
                  </a:rPr>
                  <a:t></a:t>
                </a:r>
                <a:r>
                  <a:rPr lang="it-CH" sz="1400" dirty="0" err="1">
                    <a:sym typeface="Wingdings" panose="05000000000000000000" pitchFamily="2" charset="2"/>
                  </a:rPr>
                  <a:t>Definitions</a:t>
                </a:r>
                <a:r>
                  <a:rPr lang="it-CH" sz="1400" dirty="0">
                    <a:sym typeface="Wingdings" panose="05000000000000000000" pitchFamily="2" charset="2"/>
                  </a:rPr>
                  <a:t> as </a:t>
                </a:r>
                <a:r>
                  <a:rPr lang="it-CH" sz="1400" dirty="0" err="1">
                    <a:sym typeface="Wingdings" panose="05000000000000000000" pitchFamily="2" charset="2"/>
                  </a:rPr>
                  <a:t>final</a:t>
                </a:r>
                <a:r>
                  <a:rPr lang="it-CH" sz="1400" dirty="0">
                    <a:sym typeface="Wingdings" panose="05000000000000000000" pitchFamily="2" charset="2"/>
                  </a:rPr>
                  <a:t> goal of </a:t>
                </a:r>
                <a:r>
                  <a:rPr lang="it-CH" sz="1400" dirty="0" err="1">
                    <a:sym typeface="Wingdings" panose="05000000000000000000" pitchFamily="2" charset="2"/>
                  </a:rPr>
                  <a:t>investigations</a:t>
                </a:r>
                <a:endParaRPr lang="en-US" sz="1400" dirty="0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33A05C8-D9D4-4AA5-BF1E-C19FB66CB79C}"/>
                </a:ext>
              </a:extLst>
            </p:cNvPr>
            <p:cNvGrpSpPr/>
            <p:nvPr/>
          </p:nvGrpSpPr>
          <p:grpSpPr>
            <a:xfrm>
              <a:off x="721942" y="1980134"/>
              <a:ext cx="3319670" cy="2851151"/>
              <a:chOff x="838200" y="2394998"/>
              <a:chExt cx="3319670" cy="2851151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762CCC7D-38E7-45DC-8E1D-EE4D2B98ABEC}"/>
                  </a:ext>
                </a:extLst>
              </p:cNvPr>
              <p:cNvSpPr/>
              <p:nvPr/>
            </p:nvSpPr>
            <p:spPr>
              <a:xfrm>
                <a:off x="838200" y="3508847"/>
                <a:ext cx="3319670" cy="1737302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t-CH" sz="1400" dirty="0"/>
                  <a:t>Close to the </a:t>
                </a:r>
                <a:r>
                  <a:rPr lang="it-CH" sz="1400" dirty="0" err="1"/>
                  <a:t>modern</a:t>
                </a:r>
                <a:r>
                  <a:rPr lang="it-CH" sz="1400" dirty="0"/>
                  <a:t> </a:t>
                </a:r>
                <a:r>
                  <a:rPr lang="it-CH" sz="1400" dirty="0" err="1"/>
                  <a:t>conception</a:t>
                </a:r>
                <a:endParaRPr lang="it-CH" sz="1400" dirty="0"/>
              </a:p>
              <a:p>
                <a:r>
                  <a:rPr lang="it-CH" sz="1400" dirty="0" err="1"/>
                  <a:t>Rejection</a:t>
                </a:r>
                <a:r>
                  <a:rPr lang="it-CH" sz="1400" dirty="0"/>
                  <a:t> of </a:t>
                </a:r>
                <a:r>
                  <a:rPr lang="it-CH" sz="1400" dirty="0" err="1"/>
                  <a:t>real</a:t>
                </a:r>
                <a:r>
                  <a:rPr lang="it-CH" sz="1400" dirty="0"/>
                  <a:t> </a:t>
                </a:r>
                <a:r>
                  <a:rPr lang="it-CH" sz="1400" dirty="0" err="1"/>
                  <a:t>essences</a:t>
                </a:r>
                <a:endParaRPr lang="it-CH" sz="1400" dirty="0"/>
              </a:p>
              <a:p>
                <a:r>
                  <a:rPr lang="it-CH" sz="1400" dirty="0" err="1"/>
                  <a:t>Anything</a:t>
                </a:r>
                <a:r>
                  <a:rPr lang="it-CH" sz="1400" dirty="0"/>
                  <a:t> can be </a:t>
                </a:r>
                <a:r>
                  <a:rPr lang="it-CH" sz="1400" dirty="0" err="1"/>
                  <a:t>defined</a:t>
                </a:r>
                <a:r>
                  <a:rPr lang="it-CH" sz="1400" dirty="0"/>
                  <a:t> as </a:t>
                </a:r>
                <a:r>
                  <a:rPr lang="it-CH" sz="1400" dirty="0" err="1"/>
                  <a:t>anything</a:t>
                </a:r>
                <a:endParaRPr lang="it-CH" sz="1400" dirty="0"/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>
                    <a:sym typeface="Wingdings" panose="05000000000000000000" pitchFamily="2" charset="2"/>
                  </a:rPr>
                  <a:t>Definitions as </a:t>
                </a:r>
                <a:r>
                  <a:rPr lang="it-CH" sz="1400" dirty="0" err="1">
                    <a:sym typeface="Wingdings" panose="05000000000000000000" pitchFamily="2" charset="2"/>
                  </a:rPr>
                  <a:t>arbitrary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choices</a:t>
                </a:r>
                <a:endParaRPr lang="it-CH" sz="1400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>
                    <a:sym typeface="Wingdings" panose="05000000000000000000" pitchFamily="2" charset="2"/>
                  </a:rPr>
                  <a:t>Definitions are </a:t>
                </a:r>
                <a:r>
                  <a:rPr lang="it-CH" sz="1400" dirty="0" err="1">
                    <a:sym typeface="Wingdings" panose="05000000000000000000" pitchFamily="2" charset="2"/>
                  </a:rPr>
                  <a:t>introduced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at</a:t>
                </a:r>
                <a:r>
                  <a:rPr lang="it-CH" sz="1400" dirty="0">
                    <a:sym typeface="Wingdings" panose="05000000000000000000" pitchFamily="2" charset="2"/>
                  </a:rPr>
                  <a:t> the </a:t>
                </a:r>
                <a:r>
                  <a:rPr lang="it-CH" sz="1400" dirty="0" err="1">
                    <a:sym typeface="Wingdings" panose="05000000000000000000" pitchFamily="2" charset="2"/>
                  </a:rPr>
                  <a:t>beginning</a:t>
                </a:r>
                <a:r>
                  <a:rPr lang="it-CH" sz="1400" dirty="0">
                    <a:sym typeface="Wingdings" panose="05000000000000000000" pitchFamily="2" charset="2"/>
                  </a:rPr>
                  <a:t> of an </a:t>
                </a:r>
                <a:r>
                  <a:rPr lang="it-CH" sz="1400" dirty="0" err="1">
                    <a:sym typeface="Wingdings" panose="05000000000000000000" pitchFamily="2" charset="2"/>
                  </a:rPr>
                  <a:t>investigation</a:t>
                </a:r>
                <a:endParaRPr lang="it-CH" sz="1400" dirty="0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AD07AA1-11DD-4095-8987-F9CA28550EB6}"/>
                  </a:ext>
                </a:extLst>
              </p:cNvPr>
              <p:cNvSpPr/>
              <p:nvPr/>
            </p:nvSpPr>
            <p:spPr>
              <a:xfrm>
                <a:off x="838200" y="2394998"/>
                <a:ext cx="3319670" cy="954156"/>
              </a:xfrm>
              <a:prstGeom prst="roundRect">
                <a:avLst>
                  <a:gd name="adj" fmla="val 50000"/>
                </a:avLst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  <a:srcRect/>
                <a:stretch>
                  <a:fillRect l="-1" t="-4478" r="1" b="-100491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Stipulative</a:t>
                </a:r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 </a:t>
                </a:r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definition</a:t>
                </a:r>
                <a:r>
                  <a:rPr lang="en-US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s</a:t>
                </a:r>
                <a:endParaRPr lang="it-CH" sz="24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98CA191-DA58-4BDA-B8A8-EB3C5B2FD4E6}"/>
                </a:ext>
              </a:extLst>
            </p:cNvPr>
            <p:cNvGrpSpPr/>
            <p:nvPr/>
          </p:nvGrpSpPr>
          <p:grpSpPr>
            <a:xfrm>
              <a:off x="8150388" y="1980134"/>
              <a:ext cx="3319670" cy="2851151"/>
              <a:chOff x="8034130" y="2394998"/>
              <a:chExt cx="3319670" cy="2851151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3105DBD-3E74-4FE9-98DF-22E5D2D0268C}"/>
                  </a:ext>
                </a:extLst>
              </p:cNvPr>
              <p:cNvSpPr/>
              <p:nvPr/>
            </p:nvSpPr>
            <p:spPr>
              <a:xfrm>
                <a:off x="8034130" y="3508847"/>
                <a:ext cx="3319670" cy="1737302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t-CH" sz="1400" dirty="0"/>
                  <a:t>Simply a report of </a:t>
                </a:r>
                <a:r>
                  <a:rPr lang="it-CH" sz="1400" dirty="0" err="1"/>
                  <a:t>how</a:t>
                </a:r>
                <a:r>
                  <a:rPr lang="it-CH" sz="1400" dirty="0"/>
                  <a:t> people use the word </a:t>
                </a:r>
              </a:p>
              <a:p>
                <a:r>
                  <a:rPr lang="it-CH" sz="1400" dirty="0"/>
                  <a:t>Report accounts for different </a:t>
                </a:r>
                <a:r>
                  <a:rPr lang="it-CH" sz="1400" dirty="0" err="1"/>
                  <a:t>regions</a:t>
                </a:r>
                <a:r>
                  <a:rPr lang="it-CH" sz="1400" dirty="0"/>
                  <a:t> or social status</a:t>
                </a: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>
                    <a:sym typeface="Wingdings" panose="05000000000000000000" pitchFamily="2" charset="2"/>
                  </a:rPr>
                  <a:t>Similar to </a:t>
                </a:r>
                <a:r>
                  <a:rPr lang="it-CH" sz="1400" dirty="0" err="1">
                    <a:sym typeface="Wingdings" panose="05000000000000000000" pitchFamily="2" charset="2"/>
                  </a:rPr>
                  <a:t>dictionary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definitions</a:t>
                </a:r>
                <a:endParaRPr lang="en-US" sz="1400" dirty="0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406EDC08-DA2D-442A-90FF-D95F4DB24C5D}"/>
                  </a:ext>
                </a:extLst>
              </p:cNvPr>
              <p:cNvSpPr/>
              <p:nvPr/>
            </p:nvSpPr>
            <p:spPr>
              <a:xfrm>
                <a:off x="8034130" y="2394998"/>
                <a:ext cx="3319670" cy="954156"/>
              </a:xfrm>
              <a:prstGeom prst="roundRect">
                <a:avLst>
                  <a:gd name="adj" fmla="val 50000"/>
                </a:avLst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rcRect/>
                <a:stretch>
                  <a:fillRect l="-9720" t="-15664" r="-10753" b="-39798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Reportative</a:t>
                </a:r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 </a:t>
                </a:r>
              </a:p>
              <a:p>
                <a:pPr algn="ctr"/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Definition</a:t>
                </a:r>
              </a:p>
              <a:p>
                <a:pPr algn="ctr"/>
                <a:endParaRPr lang="it-CH" sz="2400" b="1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DFAB990-60B9-4211-A001-6814F5E03B47}"/>
                </a:ext>
              </a:extLst>
            </p:cNvPr>
            <p:cNvGrpSpPr/>
            <p:nvPr/>
          </p:nvGrpSpPr>
          <p:grpSpPr>
            <a:xfrm>
              <a:off x="4436165" y="3797156"/>
              <a:ext cx="3319670" cy="2848119"/>
              <a:chOff x="4436165" y="4009881"/>
              <a:chExt cx="3319670" cy="2848119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D99F123-8A6C-4FAB-9988-BF881F1D9B8E}"/>
                  </a:ext>
                </a:extLst>
              </p:cNvPr>
              <p:cNvSpPr/>
              <p:nvPr/>
            </p:nvSpPr>
            <p:spPr>
              <a:xfrm>
                <a:off x="4436165" y="5120698"/>
                <a:ext cx="3319670" cy="1737302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t-CH" sz="1400" dirty="0" err="1"/>
                  <a:t>Retains</a:t>
                </a:r>
                <a:r>
                  <a:rPr lang="it-CH" sz="1400" dirty="0"/>
                  <a:t> the core </a:t>
                </a:r>
                <a:r>
                  <a:rPr lang="it-CH" sz="1400" dirty="0" err="1"/>
                  <a:t>ordinary</a:t>
                </a:r>
                <a:r>
                  <a:rPr lang="it-CH" sz="1400" dirty="0"/>
                  <a:t> </a:t>
                </a:r>
                <a:r>
                  <a:rPr lang="it-CH" sz="1400" dirty="0" err="1"/>
                  <a:t>meaning</a:t>
                </a:r>
                <a:r>
                  <a:rPr lang="it-CH" sz="1400" dirty="0"/>
                  <a:t> of the word by </a:t>
                </a:r>
                <a:r>
                  <a:rPr lang="it-CH" sz="1400" dirty="0" err="1"/>
                  <a:t>describing</a:t>
                </a:r>
                <a:r>
                  <a:rPr lang="it-CH" sz="1400" dirty="0"/>
                  <a:t> range of </a:t>
                </a:r>
                <a:r>
                  <a:rPr lang="it-CH" sz="1400" dirty="0" err="1"/>
                  <a:t>application</a:t>
                </a:r>
                <a:r>
                  <a:rPr lang="it-CH" sz="1400" dirty="0"/>
                  <a:t> and cut-off points</a:t>
                </a: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 err="1">
                    <a:sym typeface="Wingdings" panose="05000000000000000000" pitchFamily="2" charset="2"/>
                  </a:rPr>
                  <a:t>Attempts</a:t>
                </a:r>
                <a:r>
                  <a:rPr lang="it-CH" sz="1400" dirty="0">
                    <a:sym typeface="Wingdings" panose="05000000000000000000" pitchFamily="2" charset="2"/>
                  </a:rPr>
                  <a:t> to </a:t>
                </a:r>
                <a:r>
                  <a:rPr lang="it-CH" sz="1400" dirty="0" err="1">
                    <a:sym typeface="Wingdings" panose="05000000000000000000" pitchFamily="2" charset="2"/>
                  </a:rPr>
                  <a:t>sharpen</a:t>
                </a:r>
                <a:r>
                  <a:rPr lang="it-CH" sz="1400" dirty="0">
                    <a:sym typeface="Wingdings" panose="05000000000000000000" pitchFamily="2" charset="2"/>
                  </a:rPr>
                  <a:t> up </a:t>
                </a:r>
                <a:r>
                  <a:rPr lang="it-CH" sz="1400" dirty="0" err="1">
                    <a:sym typeface="Wingdings" panose="05000000000000000000" pitchFamily="2" charset="2"/>
                  </a:rPr>
                  <a:t>boundaries</a:t>
                </a:r>
                <a:r>
                  <a:rPr lang="it-CH" sz="1400" dirty="0">
                    <a:sym typeface="Wingdings" panose="05000000000000000000" pitchFamily="2" charset="2"/>
                  </a:rPr>
                  <a:t> of </a:t>
                </a:r>
                <a:r>
                  <a:rPr lang="it-CH" sz="1400" dirty="0" err="1">
                    <a:sym typeface="Wingdings" panose="05000000000000000000" pitchFamily="2" charset="2"/>
                  </a:rPr>
                  <a:t>application</a:t>
                </a:r>
                <a:endParaRPr lang="it-CH" sz="1400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 err="1">
                    <a:sym typeface="Wingdings" panose="05000000000000000000" pitchFamily="2" charset="2"/>
                  </a:rPr>
                  <a:t>Philosophical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attempts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will</a:t>
                </a:r>
                <a:r>
                  <a:rPr lang="it-CH" sz="1400" dirty="0">
                    <a:sym typeface="Wingdings" panose="05000000000000000000" pitchFamily="2" charset="2"/>
                  </a:rPr>
                  <a:t> be in this </a:t>
                </a:r>
                <a:r>
                  <a:rPr lang="it-CH" sz="1400" dirty="0" err="1">
                    <a:sym typeface="Wingdings" panose="05000000000000000000" pitchFamily="2" charset="2"/>
                  </a:rPr>
                  <a:t>category</a:t>
                </a:r>
                <a:endParaRPr lang="en-US" sz="1400" dirty="0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85E3F74-67AB-4C76-B33A-04047F9C46A8}"/>
                  </a:ext>
                </a:extLst>
              </p:cNvPr>
              <p:cNvSpPr/>
              <p:nvPr/>
            </p:nvSpPr>
            <p:spPr>
              <a:xfrm>
                <a:off x="4436165" y="4009881"/>
                <a:ext cx="3319670" cy="954156"/>
              </a:xfrm>
              <a:prstGeom prst="roundRect">
                <a:avLst>
                  <a:gd name="adj" fmla="val 50000"/>
                </a:avLst>
              </a:prstGeom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0"/>
                    </a:ext>
                  </a:extLst>
                </a:blip>
                <a:srcRect/>
                <a:stretch>
                  <a:fillRect t="-18357" b="-21577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Précising</a:t>
                </a:r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  Definition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3586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4A568B-BD4D-44DA-BBB5-4DA7E34A49C2}"/>
              </a:ext>
            </a:extLst>
          </p:cNvPr>
          <p:cNvSpPr/>
          <p:nvPr/>
        </p:nvSpPr>
        <p:spPr>
          <a:xfrm>
            <a:off x="4157870" y="75565"/>
            <a:ext cx="3876260" cy="321627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71FD1B-E349-4515-BF77-3D6136E61A69}"/>
              </a:ext>
            </a:extLst>
          </p:cNvPr>
          <p:cNvGrpSpPr/>
          <p:nvPr/>
        </p:nvGrpSpPr>
        <p:grpSpPr>
          <a:xfrm>
            <a:off x="721942" y="212725"/>
            <a:ext cx="10748116" cy="6432550"/>
            <a:chOff x="721942" y="212725"/>
            <a:chExt cx="10748116" cy="64325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A673E82-28FA-48BE-89BF-F6D4E870CF92}"/>
                </a:ext>
              </a:extLst>
            </p:cNvPr>
            <p:cNvGrpSpPr/>
            <p:nvPr/>
          </p:nvGrpSpPr>
          <p:grpSpPr>
            <a:xfrm>
              <a:off x="4436165" y="212725"/>
              <a:ext cx="3319670" cy="2850175"/>
              <a:chOff x="4436165" y="212725"/>
              <a:chExt cx="3319670" cy="2850175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8FF50AA-962D-47B1-897B-65140B1BDD5F}"/>
                  </a:ext>
                </a:extLst>
              </p:cNvPr>
              <p:cNvSpPr/>
              <p:nvPr/>
            </p:nvSpPr>
            <p:spPr>
              <a:xfrm>
                <a:off x="4436165" y="212725"/>
                <a:ext cx="3319670" cy="954156"/>
              </a:xfrm>
              <a:prstGeom prst="roundRect">
                <a:avLst>
                  <a:gd name="adj" fmla="val 50000"/>
                </a:avLst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Real </a:t>
                </a:r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definition</a:t>
                </a:r>
                <a:endParaRPr lang="en-US" sz="24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985324C-9142-4934-909B-4B60B5561FD5}"/>
                  </a:ext>
                </a:extLst>
              </p:cNvPr>
              <p:cNvSpPr/>
              <p:nvPr/>
            </p:nvSpPr>
            <p:spPr>
              <a:xfrm>
                <a:off x="4436165" y="1325598"/>
                <a:ext cx="3319670" cy="1737302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t-CH" sz="1400" dirty="0"/>
                  <a:t>Socrates/Plato/</a:t>
                </a:r>
                <a:r>
                  <a:rPr lang="it-CH" sz="1400" dirty="0" err="1"/>
                  <a:t>Aristotle</a:t>
                </a:r>
                <a:endParaRPr lang="it-CH" sz="1400" dirty="0"/>
              </a:p>
              <a:p>
                <a:endParaRPr lang="it-CH" sz="1400" dirty="0"/>
              </a:p>
              <a:p>
                <a:r>
                  <a:rPr lang="it-CH" sz="1400" dirty="0">
                    <a:sym typeface="Wingdings" panose="05000000000000000000" pitchFamily="2" charset="2"/>
                  </a:rPr>
                  <a:t>Match the </a:t>
                </a:r>
                <a:r>
                  <a:rPr lang="it-CH" sz="1400" dirty="0" err="1">
                    <a:sym typeface="Wingdings" panose="05000000000000000000" pitchFamily="2" charset="2"/>
                  </a:rPr>
                  <a:t>real</a:t>
                </a:r>
                <a:r>
                  <a:rPr lang="it-CH" sz="1400" dirty="0">
                    <a:sym typeface="Wingdings" panose="05000000000000000000" pitchFamily="2" charset="2"/>
                  </a:rPr>
                  <a:t> nature of </a:t>
                </a:r>
                <a:r>
                  <a:rPr lang="it-CH" sz="1400" dirty="0" err="1">
                    <a:sym typeface="Wingdings" panose="05000000000000000000" pitchFamily="2" charset="2"/>
                  </a:rPr>
                  <a:t>things</a:t>
                </a:r>
                <a:endParaRPr lang="it-CH" sz="1400" dirty="0">
                  <a:sym typeface="Wingdings" panose="05000000000000000000" pitchFamily="2" charset="2"/>
                </a:endParaRPr>
              </a:p>
              <a:p>
                <a:r>
                  <a:rPr lang="it-CH" sz="1400" dirty="0">
                    <a:sym typeface="Wingdings" panose="05000000000000000000" pitchFamily="2" charset="2"/>
                  </a:rPr>
                  <a:t></a:t>
                </a:r>
                <a:r>
                  <a:rPr lang="it-CH" sz="1400" dirty="0" err="1">
                    <a:sym typeface="Wingdings" panose="05000000000000000000" pitchFamily="2" charset="2"/>
                  </a:rPr>
                  <a:t>Definitions</a:t>
                </a:r>
                <a:r>
                  <a:rPr lang="it-CH" sz="1400" dirty="0">
                    <a:sym typeface="Wingdings" panose="05000000000000000000" pitchFamily="2" charset="2"/>
                  </a:rPr>
                  <a:t> as </a:t>
                </a:r>
                <a:r>
                  <a:rPr lang="it-CH" sz="1400" dirty="0" err="1">
                    <a:sym typeface="Wingdings" panose="05000000000000000000" pitchFamily="2" charset="2"/>
                  </a:rPr>
                  <a:t>final</a:t>
                </a:r>
                <a:r>
                  <a:rPr lang="it-CH" sz="1400" dirty="0">
                    <a:sym typeface="Wingdings" panose="05000000000000000000" pitchFamily="2" charset="2"/>
                  </a:rPr>
                  <a:t> goal of </a:t>
                </a:r>
                <a:r>
                  <a:rPr lang="it-CH" sz="1400" dirty="0" err="1">
                    <a:sym typeface="Wingdings" panose="05000000000000000000" pitchFamily="2" charset="2"/>
                  </a:rPr>
                  <a:t>investigations</a:t>
                </a:r>
                <a:endParaRPr lang="en-US" sz="1400" dirty="0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33A05C8-D9D4-4AA5-BF1E-C19FB66CB79C}"/>
                </a:ext>
              </a:extLst>
            </p:cNvPr>
            <p:cNvGrpSpPr/>
            <p:nvPr/>
          </p:nvGrpSpPr>
          <p:grpSpPr>
            <a:xfrm>
              <a:off x="721942" y="1980134"/>
              <a:ext cx="3319670" cy="2851151"/>
              <a:chOff x="838200" y="2394998"/>
              <a:chExt cx="3319670" cy="2851151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762CCC7D-38E7-45DC-8E1D-EE4D2B98ABEC}"/>
                  </a:ext>
                </a:extLst>
              </p:cNvPr>
              <p:cNvSpPr/>
              <p:nvPr/>
            </p:nvSpPr>
            <p:spPr>
              <a:xfrm>
                <a:off x="838200" y="3508847"/>
                <a:ext cx="3319670" cy="1737302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t-CH" sz="1400" dirty="0"/>
                  <a:t>Close to the </a:t>
                </a:r>
                <a:r>
                  <a:rPr lang="it-CH" sz="1400" dirty="0" err="1"/>
                  <a:t>modern</a:t>
                </a:r>
                <a:r>
                  <a:rPr lang="it-CH" sz="1400" dirty="0"/>
                  <a:t> </a:t>
                </a:r>
                <a:r>
                  <a:rPr lang="it-CH" sz="1400" dirty="0" err="1"/>
                  <a:t>conception</a:t>
                </a:r>
                <a:endParaRPr lang="it-CH" sz="1400" dirty="0"/>
              </a:p>
              <a:p>
                <a:r>
                  <a:rPr lang="it-CH" sz="1400" dirty="0" err="1"/>
                  <a:t>Rejection</a:t>
                </a:r>
                <a:r>
                  <a:rPr lang="it-CH" sz="1400" dirty="0"/>
                  <a:t> of </a:t>
                </a:r>
                <a:r>
                  <a:rPr lang="it-CH" sz="1400" dirty="0" err="1"/>
                  <a:t>real</a:t>
                </a:r>
                <a:r>
                  <a:rPr lang="it-CH" sz="1400" dirty="0"/>
                  <a:t> </a:t>
                </a:r>
                <a:r>
                  <a:rPr lang="it-CH" sz="1400" dirty="0" err="1"/>
                  <a:t>essences</a:t>
                </a:r>
                <a:endParaRPr lang="it-CH" sz="1400" dirty="0"/>
              </a:p>
              <a:p>
                <a:r>
                  <a:rPr lang="it-CH" sz="1400" dirty="0" err="1"/>
                  <a:t>Anything</a:t>
                </a:r>
                <a:r>
                  <a:rPr lang="it-CH" sz="1400" dirty="0"/>
                  <a:t> can be </a:t>
                </a:r>
                <a:r>
                  <a:rPr lang="it-CH" sz="1400" dirty="0" err="1"/>
                  <a:t>defined</a:t>
                </a:r>
                <a:r>
                  <a:rPr lang="it-CH" sz="1400" dirty="0"/>
                  <a:t> as </a:t>
                </a:r>
                <a:r>
                  <a:rPr lang="it-CH" sz="1400" dirty="0" err="1"/>
                  <a:t>anything</a:t>
                </a:r>
                <a:endParaRPr lang="it-CH" sz="1400" dirty="0"/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>
                    <a:sym typeface="Wingdings" panose="05000000000000000000" pitchFamily="2" charset="2"/>
                  </a:rPr>
                  <a:t>Definitions as </a:t>
                </a:r>
                <a:r>
                  <a:rPr lang="it-CH" sz="1400" dirty="0" err="1">
                    <a:sym typeface="Wingdings" panose="05000000000000000000" pitchFamily="2" charset="2"/>
                  </a:rPr>
                  <a:t>arbitrary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choices</a:t>
                </a:r>
                <a:endParaRPr lang="it-CH" sz="1400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>
                    <a:sym typeface="Wingdings" panose="05000000000000000000" pitchFamily="2" charset="2"/>
                  </a:rPr>
                  <a:t>Definitions are </a:t>
                </a:r>
                <a:r>
                  <a:rPr lang="it-CH" sz="1400" dirty="0" err="1">
                    <a:sym typeface="Wingdings" panose="05000000000000000000" pitchFamily="2" charset="2"/>
                  </a:rPr>
                  <a:t>introduced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at</a:t>
                </a:r>
                <a:r>
                  <a:rPr lang="it-CH" sz="1400" dirty="0">
                    <a:sym typeface="Wingdings" panose="05000000000000000000" pitchFamily="2" charset="2"/>
                  </a:rPr>
                  <a:t> the </a:t>
                </a:r>
                <a:r>
                  <a:rPr lang="it-CH" sz="1400" dirty="0" err="1">
                    <a:sym typeface="Wingdings" panose="05000000000000000000" pitchFamily="2" charset="2"/>
                  </a:rPr>
                  <a:t>beginning</a:t>
                </a:r>
                <a:r>
                  <a:rPr lang="it-CH" sz="1400" dirty="0">
                    <a:sym typeface="Wingdings" panose="05000000000000000000" pitchFamily="2" charset="2"/>
                  </a:rPr>
                  <a:t> of an </a:t>
                </a:r>
                <a:r>
                  <a:rPr lang="it-CH" sz="1400" dirty="0" err="1">
                    <a:sym typeface="Wingdings" panose="05000000000000000000" pitchFamily="2" charset="2"/>
                  </a:rPr>
                  <a:t>investigation</a:t>
                </a:r>
                <a:endParaRPr lang="it-CH" sz="1400" dirty="0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AD07AA1-11DD-4095-8987-F9CA28550EB6}"/>
                  </a:ext>
                </a:extLst>
              </p:cNvPr>
              <p:cNvSpPr/>
              <p:nvPr/>
            </p:nvSpPr>
            <p:spPr>
              <a:xfrm>
                <a:off x="838200" y="2394998"/>
                <a:ext cx="3319670" cy="954156"/>
              </a:xfrm>
              <a:prstGeom prst="roundRect">
                <a:avLst>
                  <a:gd name="adj" fmla="val 50000"/>
                </a:avLst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  <a:srcRect/>
                <a:stretch>
                  <a:fillRect l="-1" t="-4478" r="1" b="-100491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Stipulative</a:t>
                </a:r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 </a:t>
                </a:r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definition</a:t>
                </a:r>
                <a:r>
                  <a:rPr lang="en-US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s</a:t>
                </a:r>
                <a:endParaRPr lang="it-CH" sz="24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98CA191-DA58-4BDA-B8A8-EB3C5B2FD4E6}"/>
                </a:ext>
              </a:extLst>
            </p:cNvPr>
            <p:cNvGrpSpPr/>
            <p:nvPr/>
          </p:nvGrpSpPr>
          <p:grpSpPr>
            <a:xfrm>
              <a:off x="8150388" y="1980134"/>
              <a:ext cx="3319670" cy="2851151"/>
              <a:chOff x="8034130" y="2394998"/>
              <a:chExt cx="3319670" cy="2851151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3105DBD-3E74-4FE9-98DF-22E5D2D0268C}"/>
                  </a:ext>
                </a:extLst>
              </p:cNvPr>
              <p:cNvSpPr/>
              <p:nvPr/>
            </p:nvSpPr>
            <p:spPr>
              <a:xfrm>
                <a:off x="8034130" y="3508847"/>
                <a:ext cx="3319670" cy="1737302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t-CH" sz="1400" dirty="0"/>
                  <a:t>Simply a report of </a:t>
                </a:r>
                <a:r>
                  <a:rPr lang="it-CH" sz="1400" dirty="0" err="1"/>
                  <a:t>how</a:t>
                </a:r>
                <a:r>
                  <a:rPr lang="it-CH" sz="1400" dirty="0"/>
                  <a:t> people use the word </a:t>
                </a:r>
              </a:p>
              <a:p>
                <a:r>
                  <a:rPr lang="it-CH" sz="1400" dirty="0"/>
                  <a:t>Report accounts for different </a:t>
                </a:r>
                <a:r>
                  <a:rPr lang="it-CH" sz="1400" dirty="0" err="1"/>
                  <a:t>regions</a:t>
                </a:r>
                <a:r>
                  <a:rPr lang="it-CH" sz="1400" dirty="0"/>
                  <a:t> or social status</a:t>
                </a: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>
                    <a:sym typeface="Wingdings" panose="05000000000000000000" pitchFamily="2" charset="2"/>
                  </a:rPr>
                  <a:t>Similar to </a:t>
                </a:r>
                <a:r>
                  <a:rPr lang="it-CH" sz="1400" dirty="0" err="1">
                    <a:sym typeface="Wingdings" panose="05000000000000000000" pitchFamily="2" charset="2"/>
                  </a:rPr>
                  <a:t>dictionary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definitions</a:t>
                </a:r>
                <a:endParaRPr lang="en-US" sz="1400" dirty="0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406EDC08-DA2D-442A-90FF-D95F4DB24C5D}"/>
                  </a:ext>
                </a:extLst>
              </p:cNvPr>
              <p:cNvSpPr/>
              <p:nvPr/>
            </p:nvSpPr>
            <p:spPr>
              <a:xfrm>
                <a:off x="8034130" y="2394998"/>
                <a:ext cx="3319670" cy="954156"/>
              </a:xfrm>
              <a:prstGeom prst="roundRect">
                <a:avLst>
                  <a:gd name="adj" fmla="val 50000"/>
                </a:avLst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rcRect/>
                <a:stretch>
                  <a:fillRect l="-9720" t="-15664" r="-10753" b="-39798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Reportative</a:t>
                </a:r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 </a:t>
                </a:r>
              </a:p>
              <a:p>
                <a:pPr algn="ctr"/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Definition</a:t>
                </a:r>
              </a:p>
              <a:p>
                <a:pPr algn="ctr"/>
                <a:endParaRPr lang="it-CH" sz="2400" b="1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DFAB990-60B9-4211-A001-6814F5E03B47}"/>
                </a:ext>
              </a:extLst>
            </p:cNvPr>
            <p:cNvGrpSpPr/>
            <p:nvPr/>
          </p:nvGrpSpPr>
          <p:grpSpPr>
            <a:xfrm>
              <a:off x="4436165" y="3797156"/>
              <a:ext cx="3319670" cy="2848119"/>
              <a:chOff x="4436165" y="4009881"/>
              <a:chExt cx="3319670" cy="2848119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D99F123-8A6C-4FAB-9988-BF881F1D9B8E}"/>
                  </a:ext>
                </a:extLst>
              </p:cNvPr>
              <p:cNvSpPr/>
              <p:nvPr/>
            </p:nvSpPr>
            <p:spPr>
              <a:xfrm>
                <a:off x="4436165" y="5120698"/>
                <a:ext cx="3319670" cy="1737302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t-CH" sz="1400" dirty="0" err="1"/>
                  <a:t>Retains</a:t>
                </a:r>
                <a:r>
                  <a:rPr lang="it-CH" sz="1400" dirty="0"/>
                  <a:t> the core </a:t>
                </a:r>
                <a:r>
                  <a:rPr lang="it-CH" sz="1400" dirty="0" err="1"/>
                  <a:t>ordinary</a:t>
                </a:r>
                <a:r>
                  <a:rPr lang="it-CH" sz="1400" dirty="0"/>
                  <a:t> </a:t>
                </a:r>
                <a:r>
                  <a:rPr lang="it-CH" sz="1400" dirty="0" err="1"/>
                  <a:t>meaning</a:t>
                </a:r>
                <a:r>
                  <a:rPr lang="it-CH" sz="1400" dirty="0"/>
                  <a:t> of the word by </a:t>
                </a:r>
                <a:r>
                  <a:rPr lang="it-CH" sz="1400" dirty="0" err="1"/>
                  <a:t>describing</a:t>
                </a:r>
                <a:r>
                  <a:rPr lang="it-CH" sz="1400" dirty="0"/>
                  <a:t> range of </a:t>
                </a:r>
                <a:r>
                  <a:rPr lang="it-CH" sz="1400" dirty="0" err="1"/>
                  <a:t>application</a:t>
                </a:r>
                <a:r>
                  <a:rPr lang="it-CH" sz="1400" dirty="0"/>
                  <a:t> and cut-off points</a:t>
                </a: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 err="1">
                    <a:sym typeface="Wingdings" panose="05000000000000000000" pitchFamily="2" charset="2"/>
                  </a:rPr>
                  <a:t>Attempts</a:t>
                </a:r>
                <a:r>
                  <a:rPr lang="it-CH" sz="1400" dirty="0">
                    <a:sym typeface="Wingdings" panose="05000000000000000000" pitchFamily="2" charset="2"/>
                  </a:rPr>
                  <a:t> to </a:t>
                </a:r>
                <a:r>
                  <a:rPr lang="it-CH" sz="1400" dirty="0" err="1">
                    <a:sym typeface="Wingdings" panose="05000000000000000000" pitchFamily="2" charset="2"/>
                  </a:rPr>
                  <a:t>sharpen</a:t>
                </a:r>
                <a:r>
                  <a:rPr lang="it-CH" sz="1400" dirty="0">
                    <a:sym typeface="Wingdings" panose="05000000000000000000" pitchFamily="2" charset="2"/>
                  </a:rPr>
                  <a:t> up </a:t>
                </a:r>
                <a:r>
                  <a:rPr lang="it-CH" sz="1400" dirty="0" err="1">
                    <a:sym typeface="Wingdings" panose="05000000000000000000" pitchFamily="2" charset="2"/>
                  </a:rPr>
                  <a:t>boundaries</a:t>
                </a:r>
                <a:r>
                  <a:rPr lang="it-CH" sz="1400" dirty="0">
                    <a:sym typeface="Wingdings" panose="05000000000000000000" pitchFamily="2" charset="2"/>
                  </a:rPr>
                  <a:t> of </a:t>
                </a:r>
                <a:r>
                  <a:rPr lang="it-CH" sz="1400" dirty="0" err="1">
                    <a:sym typeface="Wingdings" panose="05000000000000000000" pitchFamily="2" charset="2"/>
                  </a:rPr>
                  <a:t>application</a:t>
                </a:r>
                <a:endParaRPr lang="it-CH" sz="1400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 err="1">
                    <a:sym typeface="Wingdings" panose="05000000000000000000" pitchFamily="2" charset="2"/>
                  </a:rPr>
                  <a:t>Philosophical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attempts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will</a:t>
                </a:r>
                <a:r>
                  <a:rPr lang="it-CH" sz="1400" dirty="0">
                    <a:sym typeface="Wingdings" panose="05000000000000000000" pitchFamily="2" charset="2"/>
                  </a:rPr>
                  <a:t> be in this </a:t>
                </a:r>
                <a:r>
                  <a:rPr lang="it-CH" sz="1400" dirty="0" err="1">
                    <a:sym typeface="Wingdings" panose="05000000000000000000" pitchFamily="2" charset="2"/>
                  </a:rPr>
                  <a:t>category</a:t>
                </a:r>
                <a:endParaRPr lang="en-US" sz="1400" dirty="0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85E3F74-67AB-4C76-B33A-04047F9C46A8}"/>
                  </a:ext>
                </a:extLst>
              </p:cNvPr>
              <p:cNvSpPr/>
              <p:nvPr/>
            </p:nvSpPr>
            <p:spPr>
              <a:xfrm>
                <a:off x="4436165" y="4009881"/>
                <a:ext cx="3319670" cy="954156"/>
              </a:xfrm>
              <a:prstGeom prst="roundRect">
                <a:avLst>
                  <a:gd name="adj" fmla="val 50000"/>
                </a:avLst>
              </a:prstGeom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0"/>
                    </a:ext>
                  </a:extLst>
                </a:blip>
                <a:srcRect/>
                <a:stretch>
                  <a:fillRect t="-18357" b="-21577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Précising</a:t>
                </a:r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  Definition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8715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14803-73A7-4805-9B4E-68D62763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The </a:t>
            </a:r>
            <a:r>
              <a:rPr lang="it-CH" dirty="0" err="1"/>
              <a:t>notion</a:t>
            </a:r>
            <a:r>
              <a:rPr lang="it-CH" dirty="0"/>
              <a:t> of </a:t>
            </a:r>
            <a:r>
              <a:rPr lang="it-CH" i="1" dirty="0" err="1"/>
              <a:t>real</a:t>
            </a:r>
            <a:r>
              <a:rPr lang="it-CH" i="1" dirty="0"/>
              <a:t> </a:t>
            </a:r>
            <a:r>
              <a:rPr lang="it-CH" i="1" dirty="0" err="1"/>
              <a:t>definition</a:t>
            </a:r>
            <a:endParaRPr lang="en-US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5A6DE3-FD9E-4E78-9AB5-318C629E6BA5}"/>
              </a:ext>
            </a:extLst>
          </p:cNvPr>
          <p:cNvSpPr txBox="1"/>
          <p:nvPr/>
        </p:nvSpPr>
        <p:spPr>
          <a:xfrm>
            <a:off x="2410691" y="6123709"/>
            <a:ext cx="737061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i="1" dirty="0"/>
              <a:t>Plato (428–347 BCE), Socrates (470–399 BCE), Aristotle (384–322 BCE)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F0F42A8-BCAF-4265-BEC7-A5941A198905}"/>
              </a:ext>
            </a:extLst>
          </p:cNvPr>
          <p:cNvCxnSpPr/>
          <p:nvPr/>
        </p:nvCxnSpPr>
        <p:spPr>
          <a:xfrm>
            <a:off x="914400" y="1421476"/>
            <a:ext cx="69494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0341B97-8AD4-40BC-A68D-E6BB65AD0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1859323"/>
            <a:ext cx="733425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63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4A568B-BD4D-44DA-BBB5-4DA7E34A49C2}"/>
              </a:ext>
            </a:extLst>
          </p:cNvPr>
          <p:cNvSpPr/>
          <p:nvPr/>
        </p:nvSpPr>
        <p:spPr>
          <a:xfrm>
            <a:off x="443647" y="1820862"/>
            <a:ext cx="3876260" cy="321627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71FD1B-E349-4515-BF77-3D6136E61A69}"/>
              </a:ext>
            </a:extLst>
          </p:cNvPr>
          <p:cNvGrpSpPr/>
          <p:nvPr/>
        </p:nvGrpSpPr>
        <p:grpSpPr>
          <a:xfrm>
            <a:off x="721942" y="212725"/>
            <a:ext cx="10748116" cy="6432550"/>
            <a:chOff x="721942" y="212725"/>
            <a:chExt cx="10748116" cy="64325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A673E82-28FA-48BE-89BF-F6D4E870CF92}"/>
                </a:ext>
              </a:extLst>
            </p:cNvPr>
            <p:cNvGrpSpPr/>
            <p:nvPr/>
          </p:nvGrpSpPr>
          <p:grpSpPr>
            <a:xfrm>
              <a:off x="4436165" y="212725"/>
              <a:ext cx="3319670" cy="2850175"/>
              <a:chOff x="4436165" y="212725"/>
              <a:chExt cx="3319670" cy="2850175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8FF50AA-962D-47B1-897B-65140B1BDD5F}"/>
                  </a:ext>
                </a:extLst>
              </p:cNvPr>
              <p:cNvSpPr/>
              <p:nvPr/>
            </p:nvSpPr>
            <p:spPr>
              <a:xfrm>
                <a:off x="4436165" y="212725"/>
                <a:ext cx="3319670" cy="954156"/>
              </a:xfrm>
              <a:prstGeom prst="roundRect">
                <a:avLst>
                  <a:gd name="adj" fmla="val 50000"/>
                </a:avLst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Real </a:t>
                </a:r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definition</a:t>
                </a:r>
                <a:endParaRPr lang="en-US" sz="24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985324C-9142-4934-909B-4B60B5561FD5}"/>
                  </a:ext>
                </a:extLst>
              </p:cNvPr>
              <p:cNvSpPr/>
              <p:nvPr/>
            </p:nvSpPr>
            <p:spPr>
              <a:xfrm>
                <a:off x="4436165" y="1325598"/>
                <a:ext cx="3319670" cy="1737302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t-CH" sz="1400" dirty="0"/>
                  <a:t>Socrates/Plato/</a:t>
                </a:r>
                <a:r>
                  <a:rPr lang="it-CH" sz="1400" dirty="0" err="1"/>
                  <a:t>Aristotle</a:t>
                </a:r>
                <a:endParaRPr lang="it-CH" sz="1400" dirty="0"/>
              </a:p>
              <a:p>
                <a:endParaRPr lang="it-CH" sz="1400" dirty="0"/>
              </a:p>
              <a:p>
                <a:r>
                  <a:rPr lang="it-CH" sz="1400" dirty="0">
                    <a:sym typeface="Wingdings" panose="05000000000000000000" pitchFamily="2" charset="2"/>
                  </a:rPr>
                  <a:t>Match the </a:t>
                </a:r>
                <a:r>
                  <a:rPr lang="it-CH" sz="1400" dirty="0" err="1">
                    <a:sym typeface="Wingdings" panose="05000000000000000000" pitchFamily="2" charset="2"/>
                  </a:rPr>
                  <a:t>real</a:t>
                </a:r>
                <a:r>
                  <a:rPr lang="it-CH" sz="1400" dirty="0">
                    <a:sym typeface="Wingdings" panose="05000000000000000000" pitchFamily="2" charset="2"/>
                  </a:rPr>
                  <a:t> nature of </a:t>
                </a:r>
                <a:r>
                  <a:rPr lang="it-CH" sz="1400" dirty="0" err="1">
                    <a:sym typeface="Wingdings" panose="05000000000000000000" pitchFamily="2" charset="2"/>
                  </a:rPr>
                  <a:t>things</a:t>
                </a:r>
                <a:endParaRPr lang="it-CH" sz="1400" dirty="0">
                  <a:sym typeface="Wingdings" panose="05000000000000000000" pitchFamily="2" charset="2"/>
                </a:endParaRPr>
              </a:p>
              <a:p>
                <a:r>
                  <a:rPr lang="it-CH" sz="1400" dirty="0">
                    <a:sym typeface="Wingdings" panose="05000000000000000000" pitchFamily="2" charset="2"/>
                  </a:rPr>
                  <a:t></a:t>
                </a:r>
                <a:r>
                  <a:rPr lang="it-CH" sz="1400" dirty="0" err="1">
                    <a:sym typeface="Wingdings" panose="05000000000000000000" pitchFamily="2" charset="2"/>
                  </a:rPr>
                  <a:t>Definitions</a:t>
                </a:r>
                <a:r>
                  <a:rPr lang="it-CH" sz="1400" dirty="0">
                    <a:sym typeface="Wingdings" panose="05000000000000000000" pitchFamily="2" charset="2"/>
                  </a:rPr>
                  <a:t> as </a:t>
                </a:r>
                <a:r>
                  <a:rPr lang="it-CH" sz="1400" dirty="0" err="1">
                    <a:sym typeface="Wingdings" panose="05000000000000000000" pitchFamily="2" charset="2"/>
                  </a:rPr>
                  <a:t>final</a:t>
                </a:r>
                <a:r>
                  <a:rPr lang="it-CH" sz="1400" dirty="0">
                    <a:sym typeface="Wingdings" panose="05000000000000000000" pitchFamily="2" charset="2"/>
                  </a:rPr>
                  <a:t> goal of </a:t>
                </a:r>
                <a:r>
                  <a:rPr lang="it-CH" sz="1400" dirty="0" err="1">
                    <a:sym typeface="Wingdings" panose="05000000000000000000" pitchFamily="2" charset="2"/>
                  </a:rPr>
                  <a:t>investigations</a:t>
                </a:r>
                <a:endParaRPr lang="en-US" sz="1400" dirty="0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33A05C8-D9D4-4AA5-BF1E-C19FB66CB79C}"/>
                </a:ext>
              </a:extLst>
            </p:cNvPr>
            <p:cNvGrpSpPr/>
            <p:nvPr/>
          </p:nvGrpSpPr>
          <p:grpSpPr>
            <a:xfrm>
              <a:off x="721942" y="1980134"/>
              <a:ext cx="3319670" cy="2851151"/>
              <a:chOff x="838200" y="2394998"/>
              <a:chExt cx="3319670" cy="2851151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762CCC7D-38E7-45DC-8E1D-EE4D2B98ABEC}"/>
                  </a:ext>
                </a:extLst>
              </p:cNvPr>
              <p:cNvSpPr/>
              <p:nvPr/>
            </p:nvSpPr>
            <p:spPr>
              <a:xfrm>
                <a:off x="838200" y="3508847"/>
                <a:ext cx="3319670" cy="1737302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t-CH" sz="1400" dirty="0"/>
                  <a:t>Close to the </a:t>
                </a:r>
                <a:r>
                  <a:rPr lang="it-CH" sz="1400" dirty="0" err="1"/>
                  <a:t>modern</a:t>
                </a:r>
                <a:r>
                  <a:rPr lang="it-CH" sz="1400" dirty="0"/>
                  <a:t> </a:t>
                </a:r>
                <a:r>
                  <a:rPr lang="it-CH" sz="1400" dirty="0" err="1"/>
                  <a:t>conception</a:t>
                </a:r>
                <a:endParaRPr lang="it-CH" sz="1400" dirty="0"/>
              </a:p>
              <a:p>
                <a:r>
                  <a:rPr lang="it-CH" sz="1400" dirty="0" err="1"/>
                  <a:t>Rejection</a:t>
                </a:r>
                <a:r>
                  <a:rPr lang="it-CH" sz="1400" dirty="0"/>
                  <a:t> of </a:t>
                </a:r>
                <a:r>
                  <a:rPr lang="it-CH" sz="1400" dirty="0" err="1"/>
                  <a:t>real</a:t>
                </a:r>
                <a:r>
                  <a:rPr lang="it-CH" sz="1400" dirty="0"/>
                  <a:t> </a:t>
                </a:r>
                <a:r>
                  <a:rPr lang="it-CH" sz="1400" dirty="0" err="1"/>
                  <a:t>essences</a:t>
                </a:r>
                <a:endParaRPr lang="it-CH" sz="1400" dirty="0"/>
              </a:p>
              <a:p>
                <a:r>
                  <a:rPr lang="it-CH" sz="1400" dirty="0" err="1"/>
                  <a:t>Anything</a:t>
                </a:r>
                <a:r>
                  <a:rPr lang="it-CH" sz="1400" dirty="0"/>
                  <a:t> can be </a:t>
                </a:r>
                <a:r>
                  <a:rPr lang="it-CH" sz="1400" dirty="0" err="1"/>
                  <a:t>defined</a:t>
                </a:r>
                <a:r>
                  <a:rPr lang="it-CH" sz="1400" dirty="0"/>
                  <a:t> as </a:t>
                </a:r>
                <a:r>
                  <a:rPr lang="it-CH" sz="1400" dirty="0" err="1"/>
                  <a:t>anything</a:t>
                </a:r>
                <a:endParaRPr lang="it-CH" sz="1400" dirty="0"/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>
                    <a:sym typeface="Wingdings" panose="05000000000000000000" pitchFamily="2" charset="2"/>
                  </a:rPr>
                  <a:t>Definitions as </a:t>
                </a:r>
                <a:r>
                  <a:rPr lang="it-CH" sz="1400" dirty="0" err="1">
                    <a:sym typeface="Wingdings" panose="05000000000000000000" pitchFamily="2" charset="2"/>
                  </a:rPr>
                  <a:t>arbitrary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choices</a:t>
                </a:r>
                <a:endParaRPr lang="it-CH" sz="1400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>
                    <a:sym typeface="Wingdings" panose="05000000000000000000" pitchFamily="2" charset="2"/>
                  </a:rPr>
                  <a:t>Definitions are </a:t>
                </a:r>
                <a:r>
                  <a:rPr lang="it-CH" sz="1400" dirty="0" err="1">
                    <a:sym typeface="Wingdings" panose="05000000000000000000" pitchFamily="2" charset="2"/>
                  </a:rPr>
                  <a:t>introduced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at</a:t>
                </a:r>
                <a:r>
                  <a:rPr lang="it-CH" sz="1400" dirty="0">
                    <a:sym typeface="Wingdings" panose="05000000000000000000" pitchFamily="2" charset="2"/>
                  </a:rPr>
                  <a:t> the </a:t>
                </a:r>
                <a:r>
                  <a:rPr lang="it-CH" sz="1400" dirty="0" err="1">
                    <a:sym typeface="Wingdings" panose="05000000000000000000" pitchFamily="2" charset="2"/>
                  </a:rPr>
                  <a:t>beginning</a:t>
                </a:r>
                <a:r>
                  <a:rPr lang="it-CH" sz="1400" dirty="0">
                    <a:sym typeface="Wingdings" panose="05000000000000000000" pitchFamily="2" charset="2"/>
                  </a:rPr>
                  <a:t> of an </a:t>
                </a:r>
                <a:r>
                  <a:rPr lang="it-CH" sz="1400" dirty="0" err="1">
                    <a:sym typeface="Wingdings" panose="05000000000000000000" pitchFamily="2" charset="2"/>
                  </a:rPr>
                  <a:t>investigation</a:t>
                </a:r>
                <a:endParaRPr lang="it-CH" sz="1400" dirty="0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AD07AA1-11DD-4095-8987-F9CA28550EB6}"/>
                  </a:ext>
                </a:extLst>
              </p:cNvPr>
              <p:cNvSpPr/>
              <p:nvPr/>
            </p:nvSpPr>
            <p:spPr>
              <a:xfrm>
                <a:off x="838200" y="2394998"/>
                <a:ext cx="3319670" cy="954156"/>
              </a:xfrm>
              <a:prstGeom prst="roundRect">
                <a:avLst>
                  <a:gd name="adj" fmla="val 50000"/>
                </a:avLst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  <a:srcRect/>
                <a:stretch>
                  <a:fillRect l="-1" t="-4478" r="1" b="-100491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Stipulative</a:t>
                </a:r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 </a:t>
                </a:r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definition</a:t>
                </a:r>
                <a:r>
                  <a:rPr lang="en-US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s</a:t>
                </a:r>
                <a:endParaRPr lang="it-CH" sz="24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98CA191-DA58-4BDA-B8A8-EB3C5B2FD4E6}"/>
                </a:ext>
              </a:extLst>
            </p:cNvPr>
            <p:cNvGrpSpPr/>
            <p:nvPr/>
          </p:nvGrpSpPr>
          <p:grpSpPr>
            <a:xfrm>
              <a:off x="8150388" y="1980134"/>
              <a:ext cx="3319670" cy="2851151"/>
              <a:chOff x="8034130" y="2394998"/>
              <a:chExt cx="3319670" cy="2851151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3105DBD-3E74-4FE9-98DF-22E5D2D0268C}"/>
                  </a:ext>
                </a:extLst>
              </p:cNvPr>
              <p:cNvSpPr/>
              <p:nvPr/>
            </p:nvSpPr>
            <p:spPr>
              <a:xfrm>
                <a:off x="8034130" y="3508847"/>
                <a:ext cx="3319670" cy="1737302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t-CH" sz="1400" dirty="0"/>
                  <a:t>Simply a report of </a:t>
                </a:r>
                <a:r>
                  <a:rPr lang="it-CH" sz="1400" dirty="0" err="1"/>
                  <a:t>how</a:t>
                </a:r>
                <a:r>
                  <a:rPr lang="it-CH" sz="1400" dirty="0"/>
                  <a:t> people use the word </a:t>
                </a:r>
              </a:p>
              <a:p>
                <a:r>
                  <a:rPr lang="it-CH" sz="1400" dirty="0"/>
                  <a:t>Report accounts for different </a:t>
                </a:r>
                <a:r>
                  <a:rPr lang="it-CH" sz="1400" dirty="0" err="1"/>
                  <a:t>regions</a:t>
                </a:r>
                <a:r>
                  <a:rPr lang="it-CH" sz="1400" dirty="0"/>
                  <a:t> or social status</a:t>
                </a: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>
                    <a:sym typeface="Wingdings" panose="05000000000000000000" pitchFamily="2" charset="2"/>
                  </a:rPr>
                  <a:t>Similar to </a:t>
                </a:r>
                <a:r>
                  <a:rPr lang="it-CH" sz="1400" dirty="0" err="1">
                    <a:sym typeface="Wingdings" panose="05000000000000000000" pitchFamily="2" charset="2"/>
                  </a:rPr>
                  <a:t>dictionary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definitions</a:t>
                </a:r>
                <a:endParaRPr lang="en-US" sz="1400" dirty="0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406EDC08-DA2D-442A-90FF-D95F4DB24C5D}"/>
                  </a:ext>
                </a:extLst>
              </p:cNvPr>
              <p:cNvSpPr/>
              <p:nvPr/>
            </p:nvSpPr>
            <p:spPr>
              <a:xfrm>
                <a:off x="8034130" y="2394998"/>
                <a:ext cx="3319670" cy="954156"/>
              </a:xfrm>
              <a:prstGeom prst="roundRect">
                <a:avLst>
                  <a:gd name="adj" fmla="val 50000"/>
                </a:avLst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rcRect/>
                <a:stretch>
                  <a:fillRect l="-9720" t="-15664" r="-10753" b="-39798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Reportative</a:t>
                </a:r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 </a:t>
                </a:r>
              </a:p>
              <a:p>
                <a:pPr algn="ctr"/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Definition</a:t>
                </a:r>
              </a:p>
              <a:p>
                <a:pPr algn="ctr"/>
                <a:endParaRPr lang="it-CH" sz="2400" b="1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DFAB990-60B9-4211-A001-6814F5E03B47}"/>
                </a:ext>
              </a:extLst>
            </p:cNvPr>
            <p:cNvGrpSpPr/>
            <p:nvPr/>
          </p:nvGrpSpPr>
          <p:grpSpPr>
            <a:xfrm>
              <a:off x="4436165" y="3797156"/>
              <a:ext cx="3319670" cy="2848119"/>
              <a:chOff x="4436165" y="4009881"/>
              <a:chExt cx="3319670" cy="2848119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D99F123-8A6C-4FAB-9988-BF881F1D9B8E}"/>
                  </a:ext>
                </a:extLst>
              </p:cNvPr>
              <p:cNvSpPr/>
              <p:nvPr/>
            </p:nvSpPr>
            <p:spPr>
              <a:xfrm>
                <a:off x="4436165" y="5120698"/>
                <a:ext cx="3319670" cy="1737302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t-CH" sz="1400" dirty="0" err="1"/>
                  <a:t>Retains</a:t>
                </a:r>
                <a:r>
                  <a:rPr lang="it-CH" sz="1400" dirty="0"/>
                  <a:t> the core </a:t>
                </a:r>
                <a:r>
                  <a:rPr lang="it-CH" sz="1400" dirty="0" err="1"/>
                  <a:t>ordinary</a:t>
                </a:r>
                <a:r>
                  <a:rPr lang="it-CH" sz="1400" dirty="0"/>
                  <a:t> </a:t>
                </a:r>
                <a:r>
                  <a:rPr lang="it-CH" sz="1400" dirty="0" err="1"/>
                  <a:t>meaning</a:t>
                </a:r>
                <a:r>
                  <a:rPr lang="it-CH" sz="1400" dirty="0"/>
                  <a:t> of the word by </a:t>
                </a:r>
                <a:r>
                  <a:rPr lang="it-CH" sz="1400" dirty="0" err="1"/>
                  <a:t>describing</a:t>
                </a:r>
                <a:r>
                  <a:rPr lang="it-CH" sz="1400" dirty="0"/>
                  <a:t> range of </a:t>
                </a:r>
                <a:r>
                  <a:rPr lang="it-CH" sz="1400" dirty="0" err="1"/>
                  <a:t>application</a:t>
                </a:r>
                <a:r>
                  <a:rPr lang="it-CH" sz="1400" dirty="0"/>
                  <a:t> and cut-off points</a:t>
                </a: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 err="1">
                    <a:sym typeface="Wingdings" panose="05000000000000000000" pitchFamily="2" charset="2"/>
                  </a:rPr>
                  <a:t>Attempts</a:t>
                </a:r>
                <a:r>
                  <a:rPr lang="it-CH" sz="1400" dirty="0">
                    <a:sym typeface="Wingdings" panose="05000000000000000000" pitchFamily="2" charset="2"/>
                  </a:rPr>
                  <a:t> to </a:t>
                </a:r>
                <a:r>
                  <a:rPr lang="it-CH" sz="1400" dirty="0" err="1">
                    <a:sym typeface="Wingdings" panose="05000000000000000000" pitchFamily="2" charset="2"/>
                  </a:rPr>
                  <a:t>sharpen</a:t>
                </a:r>
                <a:r>
                  <a:rPr lang="it-CH" sz="1400" dirty="0">
                    <a:sym typeface="Wingdings" panose="05000000000000000000" pitchFamily="2" charset="2"/>
                  </a:rPr>
                  <a:t> up </a:t>
                </a:r>
                <a:r>
                  <a:rPr lang="it-CH" sz="1400" dirty="0" err="1">
                    <a:sym typeface="Wingdings" panose="05000000000000000000" pitchFamily="2" charset="2"/>
                  </a:rPr>
                  <a:t>boundaries</a:t>
                </a:r>
                <a:r>
                  <a:rPr lang="it-CH" sz="1400" dirty="0">
                    <a:sym typeface="Wingdings" panose="05000000000000000000" pitchFamily="2" charset="2"/>
                  </a:rPr>
                  <a:t> of </a:t>
                </a:r>
                <a:r>
                  <a:rPr lang="it-CH" sz="1400" dirty="0" err="1">
                    <a:sym typeface="Wingdings" panose="05000000000000000000" pitchFamily="2" charset="2"/>
                  </a:rPr>
                  <a:t>application</a:t>
                </a:r>
                <a:endParaRPr lang="it-CH" sz="1400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 err="1">
                    <a:sym typeface="Wingdings" panose="05000000000000000000" pitchFamily="2" charset="2"/>
                  </a:rPr>
                  <a:t>Philosophical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attempts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will</a:t>
                </a:r>
                <a:r>
                  <a:rPr lang="it-CH" sz="1400" dirty="0">
                    <a:sym typeface="Wingdings" panose="05000000000000000000" pitchFamily="2" charset="2"/>
                  </a:rPr>
                  <a:t> be in this </a:t>
                </a:r>
                <a:r>
                  <a:rPr lang="it-CH" sz="1400" dirty="0" err="1">
                    <a:sym typeface="Wingdings" panose="05000000000000000000" pitchFamily="2" charset="2"/>
                  </a:rPr>
                  <a:t>category</a:t>
                </a:r>
                <a:endParaRPr lang="en-US" sz="1400" dirty="0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85E3F74-67AB-4C76-B33A-04047F9C46A8}"/>
                  </a:ext>
                </a:extLst>
              </p:cNvPr>
              <p:cNvSpPr/>
              <p:nvPr/>
            </p:nvSpPr>
            <p:spPr>
              <a:xfrm>
                <a:off x="4436165" y="4009881"/>
                <a:ext cx="3319670" cy="954156"/>
              </a:xfrm>
              <a:prstGeom prst="roundRect">
                <a:avLst>
                  <a:gd name="adj" fmla="val 50000"/>
                </a:avLst>
              </a:prstGeom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0"/>
                    </a:ext>
                  </a:extLst>
                </a:blip>
                <a:srcRect/>
                <a:stretch>
                  <a:fillRect t="-18357" b="-21577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Précising</a:t>
                </a:r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  Definition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4887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14803-73A7-4805-9B4E-68D62763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The </a:t>
            </a:r>
            <a:r>
              <a:rPr lang="it-CH" dirty="0" err="1"/>
              <a:t>notion</a:t>
            </a:r>
            <a:r>
              <a:rPr lang="it-CH" dirty="0"/>
              <a:t> of </a:t>
            </a:r>
            <a:r>
              <a:rPr lang="it-CH" i="1" dirty="0" err="1"/>
              <a:t>stipulative</a:t>
            </a:r>
            <a:r>
              <a:rPr lang="it-CH" i="1" dirty="0"/>
              <a:t> </a:t>
            </a:r>
            <a:r>
              <a:rPr lang="it-CH" i="1" dirty="0" err="1"/>
              <a:t>definitions</a:t>
            </a:r>
            <a:endParaRPr lang="en-US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72A9DC-7D26-4D53-9674-29182639E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66022" y="1859967"/>
            <a:ext cx="2485702" cy="369224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E7DF41-9D8A-4DB3-B600-9548B55A96FD}"/>
              </a:ext>
            </a:extLst>
          </p:cNvPr>
          <p:cNvSpPr txBox="1"/>
          <p:nvPr/>
        </p:nvSpPr>
        <p:spPr>
          <a:xfrm>
            <a:off x="363213" y="5552157"/>
            <a:ext cx="2891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600" i="1" dirty="0"/>
              <a:t>Wiliam of </a:t>
            </a:r>
            <a:r>
              <a:rPr lang="it-CH" sz="1600" i="1" dirty="0" err="1"/>
              <a:t>Ockham</a:t>
            </a:r>
            <a:r>
              <a:rPr lang="it-CH" sz="1600" i="1" dirty="0"/>
              <a:t> (1285-1347)</a:t>
            </a:r>
            <a:endParaRPr lang="en-US" sz="1600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F20E60-6390-4F3E-B3FE-BC01ECE351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238295" y="2558208"/>
            <a:ext cx="2925837" cy="24381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04B2D6-B923-48BB-991A-0DFC66320D5A}"/>
              </a:ext>
            </a:extLst>
          </p:cNvPr>
          <p:cNvSpPr txBox="1"/>
          <p:nvPr/>
        </p:nvSpPr>
        <p:spPr>
          <a:xfrm>
            <a:off x="3238295" y="5052637"/>
            <a:ext cx="2891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600" i="1" dirty="0"/>
              <a:t>Thomas Hobbes (1588-1679)</a:t>
            </a:r>
            <a:endParaRPr lang="en-US" sz="1600" i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3D30B3-44BE-4D21-AEF6-614278BEFF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350703" y="2374111"/>
            <a:ext cx="2527710" cy="301708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C56787-FB76-4761-87AE-AF112B482949}"/>
              </a:ext>
            </a:extLst>
          </p:cNvPr>
          <p:cNvCxnSpPr>
            <a:cxnSpLocks/>
          </p:cNvCxnSpPr>
          <p:nvPr/>
        </p:nvCxnSpPr>
        <p:spPr>
          <a:xfrm>
            <a:off x="914400" y="1421476"/>
            <a:ext cx="817141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2D3DF6C-C928-4D97-81A5-6D543BAEEFF2}"/>
              </a:ext>
            </a:extLst>
          </p:cNvPr>
          <p:cNvSpPr txBox="1"/>
          <p:nvPr/>
        </p:nvSpPr>
        <p:spPr>
          <a:xfrm>
            <a:off x="6231714" y="5436524"/>
            <a:ext cx="2891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600" i="1" dirty="0"/>
              <a:t>John Locke (1632-1704)</a:t>
            </a:r>
            <a:endParaRPr lang="en-US" sz="1600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8DEDC9-9280-4C7D-B987-1DF2B59CA14C}"/>
              </a:ext>
            </a:extLst>
          </p:cNvPr>
          <p:cNvSpPr txBox="1"/>
          <p:nvPr/>
        </p:nvSpPr>
        <p:spPr>
          <a:xfrm>
            <a:off x="9064984" y="5204580"/>
            <a:ext cx="2891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600" i="1" dirty="0"/>
              <a:t>David Hume (1711-1776)</a:t>
            </a:r>
            <a:endParaRPr lang="en-US" sz="16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1EC56-02D7-43BF-92D0-6CD48EBD51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811" y="2374111"/>
            <a:ext cx="2603803" cy="278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61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14803-73A7-4805-9B4E-68D62763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err="1"/>
              <a:t>Humpty</a:t>
            </a:r>
            <a:r>
              <a:rPr lang="it-CH" dirty="0"/>
              <a:t> </a:t>
            </a:r>
            <a:r>
              <a:rPr lang="it-CH" dirty="0" err="1"/>
              <a:t>Dumpty</a:t>
            </a:r>
            <a:r>
              <a:rPr lang="it-CH" dirty="0"/>
              <a:t> (by Lewis Carroll)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E8F01-66A6-48E8-BA6E-11865742E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3042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CH" dirty="0"/>
              <a:t>«</a:t>
            </a:r>
            <a:r>
              <a:rPr lang="en-US" dirty="0"/>
              <a:t>‘When </a:t>
            </a:r>
            <a:r>
              <a:rPr lang="en-US" b="1" dirty="0"/>
              <a:t>I</a:t>
            </a:r>
            <a:r>
              <a:rPr lang="en-US" dirty="0"/>
              <a:t> use a word,’ Humpty Dumpty said in rather a scornful tone, ‘it means just what </a:t>
            </a:r>
            <a:r>
              <a:rPr lang="en-US" b="1" dirty="0"/>
              <a:t>I</a:t>
            </a:r>
            <a:r>
              <a:rPr lang="en-US" dirty="0"/>
              <a:t> choose it to mean— neither more nor less.’ ‘The question is,’ said Alice, ‘whether you </a:t>
            </a:r>
            <a:r>
              <a:rPr lang="en-US" b="1" dirty="0"/>
              <a:t>can</a:t>
            </a:r>
            <a:r>
              <a:rPr lang="en-US" dirty="0"/>
              <a:t> make words mean so many different things.’ ‘The question is,’ said Humpty Dumpty, ‘which is to be master, that’s all.’</a:t>
            </a:r>
            <a:r>
              <a:rPr lang="it-CH" dirty="0"/>
              <a:t>» (Carroll, 1909, p. 103)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3DA05F-DE14-49D2-A43F-D633B6203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381240" y="1554163"/>
            <a:ext cx="4622800" cy="4622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197EF7-BC21-4B46-8423-AD42091D0520}"/>
              </a:ext>
            </a:extLst>
          </p:cNvPr>
          <p:cNvCxnSpPr>
            <a:cxnSpLocks/>
          </p:cNvCxnSpPr>
          <p:nvPr/>
        </p:nvCxnSpPr>
        <p:spPr>
          <a:xfrm>
            <a:off x="914400" y="1421476"/>
            <a:ext cx="77557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577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4A568B-BD4D-44DA-BBB5-4DA7E34A49C2}"/>
              </a:ext>
            </a:extLst>
          </p:cNvPr>
          <p:cNvSpPr/>
          <p:nvPr/>
        </p:nvSpPr>
        <p:spPr>
          <a:xfrm>
            <a:off x="7872093" y="1820862"/>
            <a:ext cx="3876260" cy="321627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71FD1B-E349-4515-BF77-3D6136E61A69}"/>
              </a:ext>
            </a:extLst>
          </p:cNvPr>
          <p:cNvGrpSpPr/>
          <p:nvPr/>
        </p:nvGrpSpPr>
        <p:grpSpPr>
          <a:xfrm>
            <a:off x="721942" y="212725"/>
            <a:ext cx="10748116" cy="6432550"/>
            <a:chOff x="721942" y="212725"/>
            <a:chExt cx="10748116" cy="64325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A673E82-28FA-48BE-89BF-F6D4E870CF92}"/>
                </a:ext>
              </a:extLst>
            </p:cNvPr>
            <p:cNvGrpSpPr/>
            <p:nvPr/>
          </p:nvGrpSpPr>
          <p:grpSpPr>
            <a:xfrm>
              <a:off x="4436165" y="212725"/>
              <a:ext cx="3319670" cy="2850175"/>
              <a:chOff x="4436165" y="212725"/>
              <a:chExt cx="3319670" cy="2850175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8FF50AA-962D-47B1-897B-65140B1BDD5F}"/>
                  </a:ext>
                </a:extLst>
              </p:cNvPr>
              <p:cNvSpPr/>
              <p:nvPr/>
            </p:nvSpPr>
            <p:spPr>
              <a:xfrm>
                <a:off x="4436165" y="212725"/>
                <a:ext cx="3319670" cy="954156"/>
              </a:xfrm>
              <a:prstGeom prst="roundRect">
                <a:avLst>
                  <a:gd name="adj" fmla="val 50000"/>
                </a:avLst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Real </a:t>
                </a:r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definition</a:t>
                </a:r>
                <a:endParaRPr lang="en-US" sz="24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985324C-9142-4934-909B-4B60B5561FD5}"/>
                  </a:ext>
                </a:extLst>
              </p:cNvPr>
              <p:cNvSpPr/>
              <p:nvPr/>
            </p:nvSpPr>
            <p:spPr>
              <a:xfrm>
                <a:off x="4436165" y="1325598"/>
                <a:ext cx="3319670" cy="1737302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t-CH" sz="1400" dirty="0"/>
                  <a:t>Socrates/Plato/</a:t>
                </a:r>
                <a:r>
                  <a:rPr lang="it-CH" sz="1400" dirty="0" err="1"/>
                  <a:t>Aristotle</a:t>
                </a:r>
                <a:endParaRPr lang="it-CH" sz="1400" dirty="0"/>
              </a:p>
              <a:p>
                <a:endParaRPr lang="it-CH" sz="1400" dirty="0"/>
              </a:p>
              <a:p>
                <a:r>
                  <a:rPr lang="it-CH" sz="1400" dirty="0">
                    <a:sym typeface="Wingdings" panose="05000000000000000000" pitchFamily="2" charset="2"/>
                  </a:rPr>
                  <a:t>Match the </a:t>
                </a:r>
                <a:r>
                  <a:rPr lang="it-CH" sz="1400" dirty="0" err="1">
                    <a:sym typeface="Wingdings" panose="05000000000000000000" pitchFamily="2" charset="2"/>
                  </a:rPr>
                  <a:t>real</a:t>
                </a:r>
                <a:r>
                  <a:rPr lang="it-CH" sz="1400" dirty="0">
                    <a:sym typeface="Wingdings" panose="05000000000000000000" pitchFamily="2" charset="2"/>
                  </a:rPr>
                  <a:t> nature of </a:t>
                </a:r>
                <a:r>
                  <a:rPr lang="it-CH" sz="1400" dirty="0" err="1">
                    <a:sym typeface="Wingdings" panose="05000000000000000000" pitchFamily="2" charset="2"/>
                  </a:rPr>
                  <a:t>things</a:t>
                </a:r>
                <a:endParaRPr lang="it-CH" sz="1400" dirty="0">
                  <a:sym typeface="Wingdings" panose="05000000000000000000" pitchFamily="2" charset="2"/>
                </a:endParaRPr>
              </a:p>
              <a:p>
                <a:r>
                  <a:rPr lang="it-CH" sz="1400" dirty="0">
                    <a:sym typeface="Wingdings" panose="05000000000000000000" pitchFamily="2" charset="2"/>
                  </a:rPr>
                  <a:t></a:t>
                </a:r>
                <a:r>
                  <a:rPr lang="it-CH" sz="1400" dirty="0" err="1">
                    <a:sym typeface="Wingdings" panose="05000000000000000000" pitchFamily="2" charset="2"/>
                  </a:rPr>
                  <a:t>Definitions</a:t>
                </a:r>
                <a:r>
                  <a:rPr lang="it-CH" sz="1400" dirty="0">
                    <a:sym typeface="Wingdings" panose="05000000000000000000" pitchFamily="2" charset="2"/>
                  </a:rPr>
                  <a:t> as </a:t>
                </a:r>
                <a:r>
                  <a:rPr lang="it-CH" sz="1400" dirty="0" err="1">
                    <a:sym typeface="Wingdings" panose="05000000000000000000" pitchFamily="2" charset="2"/>
                  </a:rPr>
                  <a:t>final</a:t>
                </a:r>
                <a:r>
                  <a:rPr lang="it-CH" sz="1400" dirty="0">
                    <a:sym typeface="Wingdings" panose="05000000000000000000" pitchFamily="2" charset="2"/>
                  </a:rPr>
                  <a:t> goal of </a:t>
                </a:r>
                <a:r>
                  <a:rPr lang="it-CH" sz="1400" dirty="0" err="1">
                    <a:sym typeface="Wingdings" panose="05000000000000000000" pitchFamily="2" charset="2"/>
                  </a:rPr>
                  <a:t>investigations</a:t>
                </a:r>
                <a:endParaRPr lang="en-US" sz="1400" dirty="0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33A05C8-D9D4-4AA5-BF1E-C19FB66CB79C}"/>
                </a:ext>
              </a:extLst>
            </p:cNvPr>
            <p:cNvGrpSpPr/>
            <p:nvPr/>
          </p:nvGrpSpPr>
          <p:grpSpPr>
            <a:xfrm>
              <a:off x="721942" y="1980134"/>
              <a:ext cx="3319670" cy="2851151"/>
              <a:chOff x="838200" y="2394998"/>
              <a:chExt cx="3319670" cy="2851151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762CCC7D-38E7-45DC-8E1D-EE4D2B98ABEC}"/>
                  </a:ext>
                </a:extLst>
              </p:cNvPr>
              <p:cNvSpPr/>
              <p:nvPr/>
            </p:nvSpPr>
            <p:spPr>
              <a:xfrm>
                <a:off x="838200" y="3508847"/>
                <a:ext cx="3319670" cy="1737302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t-CH" sz="1400" dirty="0"/>
                  <a:t>Close to the </a:t>
                </a:r>
                <a:r>
                  <a:rPr lang="it-CH" sz="1400" dirty="0" err="1"/>
                  <a:t>modern</a:t>
                </a:r>
                <a:r>
                  <a:rPr lang="it-CH" sz="1400" dirty="0"/>
                  <a:t> </a:t>
                </a:r>
                <a:r>
                  <a:rPr lang="it-CH" sz="1400" dirty="0" err="1"/>
                  <a:t>conception</a:t>
                </a:r>
                <a:endParaRPr lang="it-CH" sz="1400" dirty="0"/>
              </a:p>
              <a:p>
                <a:r>
                  <a:rPr lang="it-CH" sz="1400" dirty="0" err="1"/>
                  <a:t>Rejection</a:t>
                </a:r>
                <a:r>
                  <a:rPr lang="it-CH" sz="1400" dirty="0"/>
                  <a:t> of </a:t>
                </a:r>
                <a:r>
                  <a:rPr lang="it-CH" sz="1400" dirty="0" err="1"/>
                  <a:t>real</a:t>
                </a:r>
                <a:r>
                  <a:rPr lang="it-CH" sz="1400" dirty="0"/>
                  <a:t> </a:t>
                </a:r>
                <a:r>
                  <a:rPr lang="it-CH" sz="1400" dirty="0" err="1"/>
                  <a:t>essences</a:t>
                </a:r>
                <a:endParaRPr lang="it-CH" sz="1400" dirty="0"/>
              </a:p>
              <a:p>
                <a:r>
                  <a:rPr lang="it-CH" sz="1400" dirty="0" err="1"/>
                  <a:t>Anything</a:t>
                </a:r>
                <a:r>
                  <a:rPr lang="it-CH" sz="1400" dirty="0"/>
                  <a:t> can be </a:t>
                </a:r>
                <a:r>
                  <a:rPr lang="it-CH" sz="1400" dirty="0" err="1"/>
                  <a:t>defined</a:t>
                </a:r>
                <a:r>
                  <a:rPr lang="it-CH" sz="1400" dirty="0"/>
                  <a:t> as </a:t>
                </a:r>
                <a:r>
                  <a:rPr lang="it-CH" sz="1400" dirty="0" err="1"/>
                  <a:t>anything</a:t>
                </a:r>
                <a:endParaRPr lang="it-CH" sz="1400" dirty="0"/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>
                    <a:sym typeface="Wingdings" panose="05000000000000000000" pitchFamily="2" charset="2"/>
                  </a:rPr>
                  <a:t>Definitions as </a:t>
                </a:r>
                <a:r>
                  <a:rPr lang="it-CH" sz="1400" dirty="0" err="1">
                    <a:sym typeface="Wingdings" panose="05000000000000000000" pitchFamily="2" charset="2"/>
                  </a:rPr>
                  <a:t>arbitrary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choices</a:t>
                </a:r>
                <a:endParaRPr lang="it-CH" sz="1400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>
                    <a:sym typeface="Wingdings" panose="05000000000000000000" pitchFamily="2" charset="2"/>
                  </a:rPr>
                  <a:t>Definitions are </a:t>
                </a:r>
                <a:r>
                  <a:rPr lang="it-CH" sz="1400" dirty="0" err="1">
                    <a:sym typeface="Wingdings" panose="05000000000000000000" pitchFamily="2" charset="2"/>
                  </a:rPr>
                  <a:t>introduced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at</a:t>
                </a:r>
                <a:r>
                  <a:rPr lang="it-CH" sz="1400" dirty="0">
                    <a:sym typeface="Wingdings" panose="05000000000000000000" pitchFamily="2" charset="2"/>
                  </a:rPr>
                  <a:t> the </a:t>
                </a:r>
                <a:r>
                  <a:rPr lang="it-CH" sz="1400" dirty="0" err="1">
                    <a:sym typeface="Wingdings" panose="05000000000000000000" pitchFamily="2" charset="2"/>
                  </a:rPr>
                  <a:t>beginning</a:t>
                </a:r>
                <a:r>
                  <a:rPr lang="it-CH" sz="1400" dirty="0">
                    <a:sym typeface="Wingdings" panose="05000000000000000000" pitchFamily="2" charset="2"/>
                  </a:rPr>
                  <a:t> of an </a:t>
                </a:r>
                <a:r>
                  <a:rPr lang="it-CH" sz="1400" dirty="0" err="1">
                    <a:sym typeface="Wingdings" panose="05000000000000000000" pitchFamily="2" charset="2"/>
                  </a:rPr>
                  <a:t>investigation</a:t>
                </a:r>
                <a:endParaRPr lang="it-CH" sz="1400" dirty="0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AD07AA1-11DD-4095-8987-F9CA28550EB6}"/>
                  </a:ext>
                </a:extLst>
              </p:cNvPr>
              <p:cNvSpPr/>
              <p:nvPr/>
            </p:nvSpPr>
            <p:spPr>
              <a:xfrm>
                <a:off x="838200" y="2394998"/>
                <a:ext cx="3319670" cy="954156"/>
              </a:xfrm>
              <a:prstGeom prst="roundRect">
                <a:avLst>
                  <a:gd name="adj" fmla="val 50000"/>
                </a:avLst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  <a:srcRect/>
                <a:stretch>
                  <a:fillRect l="-1" t="-4478" r="1" b="-100491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Stipulative</a:t>
                </a:r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 </a:t>
                </a:r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definition</a:t>
                </a:r>
                <a:r>
                  <a:rPr lang="en-US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s</a:t>
                </a:r>
                <a:endParaRPr lang="it-CH" sz="24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98CA191-DA58-4BDA-B8A8-EB3C5B2FD4E6}"/>
                </a:ext>
              </a:extLst>
            </p:cNvPr>
            <p:cNvGrpSpPr/>
            <p:nvPr/>
          </p:nvGrpSpPr>
          <p:grpSpPr>
            <a:xfrm>
              <a:off x="8150388" y="1980134"/>
              <a:ext cx="3319670" cy="2851151"/>
              <a:chOff x="8034130" y="2394998"/>
              <a:chExt cx="3319670" cy="2851151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3105DBD-3E74-4FE9-98DF-22E5D2D0268C}"/>
                  </a:ext>
                </a:extLst>
              </p:cNvPr>
              <p:cNvSpPr/>
              <p:nvPr/>
            </p:nvSpPr>
            <p:spPr>
              <a:xfrm>
                <a:off x="8034130" y="3508847"/>
                <a:ext cx="3319670" cy="1737302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t-CH" sz="1400" dirty="0"/>
                  <a:t>Simply a report of </a:t>
                </a:r>
                <a:r>
                  <a:rPr lang="it-CH" sz="1400" dirty="0" err="1"/>
                  <a:t>how</a:t>
                </a:r>
                <a:r>
                  <a:rPr lang="it-CH" sz="1400" dirty="0"/>
                  <a:t> people use the word </a:t>
                </a:r>
              </a:p>
              <a:p>
                <a:r>
                  <a:rPr lang="it-CH" sz="1400" dirty="0"/>
                  <a:t>Report accounts for different </a:t>
                </a:r>
                <a:r>
                  <a:rPr lang="it-CH" sz="1400" dirty="0" err="1"/>
                  <a:t>regions</a:t>
                </a:r>
                <a:r>
                  <a:rPr lang="it-CH" sz="1400" dirty="0"/>
                  <a:t> or social status</a:t>
                </a: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>
                    <a:sym typeface="Wingdings" panose="05000000000000000000" pitchFamily="2" charset="2"/>
                  </a:rPr>
                  <a:t>Similar to </a:t>
                </a:r>
                <a:r>
                  <a:rPr lang="it-CH" sz="1400" dirty="0" err="1">
                    <a:sym typeface="Wingdings" panose="05000000000000000000" pitchFamily="2" charset="2"/>
                  </a:rPr>
                  <a:t>dictionary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definitions</a:t>
                </a:r>
                <a:endParaRPr lang="en-US" sz="1400" dirty="0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406EDC08-DA2D-442A-90FF-D95F4DB24C5D}"/>
                  </a:ext>
                </a:extLst>
              </p:cNvPr>
              <p:cNvSpPr/>
              <p:nvPr/>
            </p:nvSpPr>
            <p:spPr>
              <a:xfrm>
                <a:off x="8034130" y="2394998"/>
                <a:ext cx="3319670" cy="954156"/>
              </a:xfrm>
              <a:prstGeom prst="roundRect">
                <a:avLst>
                  <a:gd name="adj" fmla="val 50000"/>
                </a:avLst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rcRect/>
                <a:stretch>
                  <a:fillRect l="-9720" t="-15664" r="-10753" b="-39798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Reportative</a:t>
                </a:r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 </a:t>
                </a:r>
              </a:p>
              <a:p>
                <a:pPr algn="ctr"/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Definition</a:t>
                </a:r>
              </a:p>
              <a:p>
                <a:pPr algn="ctr"/>
                <a:endParaRPr lang="it-CH" sz="2400" b="1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DFAB990-60B9-4211-A001-6814F5E03B47}"/>
                </a:ext>
              </a:extLst>
            </p:cNvPr>
            <p:cNvGrpSpPr/>
            <p:nvPr/>
          </p:nvGrpSpPr>
          <p:grpSpPr>
            <a:xfrm>
              <a:off x="4436165" y="3797156"/>
              <a:ext cx="3319670" cy="2848119"/>
              <a:chOff x="4436165" y="4009881"/>
              <a:chExt cx="3319670" cy="2848119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D99F123-8A6C-4FAB-9988-BF881F1D9B8E}"/>
                  </a:ext>
                </a:extLst>
              </p:cNvPr>
              <p:cNvSpPr/>
              <p:nvPr/>
            </p:nvSpPr>
            <p:spPr>
              <a:xfrm>
                <a:off x="4436165" y="5120698"/>
                <a:ext cx="3319670" cy="1737302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it-CH" sz="1400" dirty="0" err="1"/>
                  <a:t>Retains</a:t>
                </a:r>
                <a:r>
                  <a:rPr lang="it-CH" sz="1400" dirty="0"/>
                  <a:t> the core </a:t>
                </a:r>
                <a:r>
                  <a:rPr lang="it-CH" sz="1400" dirty="0" err="1"/>
                  <a:t>ordinary</a:t>
                </a:r>
                <a:r>
                  <a:rPr lang="it-CH" sz="1400" dirty="0"/>
                  <a:t> </a:t>
                </a:r>
                <a:r>
                  <a:rPr lang="it-CH" sz="1400" dirty="0" err="1"/>
                  <a:t>meaning</a:t>
                </a:r>
                <a:r>
                  <a:rPr lang="it-CH" sz="1400" dirty="0"/>
                  <a:t> of the word by </a:t>
                </a:r>
                <a:r>
                  <a:rPr lang="it-CH" sz="1400" dirty="0" err="1"/>
                  <a:t>describing</a:t>
                </a:r>
                <a:r>
                  <a:rPr lang="it-CH" sz="1400" dirty="0"/>
                  <a:t> range of </a:t>
                </a:r>
                <a:r>
                  <a:rPr lang="it-CH" sz="1400" dirty="0" err="1"/>
                  <a:t>application</a:t>
                </a:r>
                <a:r>
                  <a:rPr lang="it-CH" sz="1400" dirty="0"/>
                  <a:t> and cut-off points</a:t>
                </a: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 err="1">
                    <a:sym typeface="Wingdings" panose="05000000000000000000" pitchFamily="2" charset="2"/>
                  </a:rPr>
                  <a:t>Attempts</a:t>
                </a:r>
                <a:r>
                  <a:rPr lang="it-CH" sz="1400" dirty="0">
                    <a:sym typeface="Wingdings" panose="05000000000000000000" pitchFamily="2" charset="2"/>
                  </a:rPr>
                  <a:t> to </a:t>
                </a:r>
                <a:r>
                  <a:rPr lang="it-CH" sz="1400" dirty="0" err="1">
                    <a:sym typeface="Wingdings" panose="05000000000000000000" pitchFamily="2" charset="2"/>
                  </a:rPr>
                  <a:t>sharpen</a:t>
                </a:r>
                <a:r>
                  <a:rPr lang="it-CH" sz="1400" dirty="0">
                    <a:sym typeface="Wingdings" panose="05000000000000000000" pitchFamily="2" charset="2"/>
                  </a:rPr>
                  <a:t> up </a:t>
                </a:r>
                <a:r>
                  <a:rPr lang="it-CH" sz="1400" dirty="0" err="1">
                    <a:sym typeface="Wingdings" panose="05000000000000000000" pitchFamily="2" charset="2"/>
                  </a:rPr>
                  <a:t>boundaries</a:t>
                </a:r>
                <a:r>
                  <a:rPr lang="it-CH" sz="1400" dirty="0">
                    <a:sym typeface="Wingdings" panose="05000000000000000000" pitchFamily="2" charset="2"/>
                  </a:rPr>
                  <a:t> of </a:t>
                </a:r>
                <a:r>
                  <a:rPr lang="it-CH" sz="1400" dirty="0" err="1">
                    <a:sym typeface="Wingdings" panose="05000000000000000000" pitchFamily="2" charset="2"/>
                  </a:rPr>
                  <a:t>application</a:t>
                </a:r>
                <a:endParaRPr lang="it-CH" sz="1400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it-CH" sz="1400" dirty="0" err="1">
                    <a:sym typeface="Wingdings" panose="05000000000000000000" pitchFamily="2" charset="2"/>
                  </a:rPr>
                  <a:t>Philosophical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attempts</a:t>
                </a:r>
                <a:r>
                  <a:rPr lang="it-CH" sz="1400" dirty="0">
                    <a:sym typeface="Wingdings" panose="05000000000000000000" pitchFamily="2" charset="2"/>
                  </a:rPr>
                  <a:t> </a:t>
                </a:r>
                <a:r>
                  <a:rPr lang="it-CH" sz="1400" dirty="0" err="1">
                    <a:sym typeface="Wingdings" panose="05000000000000000000" pitchFamily="2" charset="2"/>
                  </a:rPr>
                  <a:t>will</a:t>
                </a:r>
                <a:r>
                  <a:rPr lang="it-CH" sz="1400" dirty="0">
                    <a:sym typeface="Wingdings" panose="05000000000000000000" pitchFamily="2" charset="2"/>
                  </a:rPr>
                  <a:t> be in this </a:t>
                </a:r>
                <a:r>
                  <a:rPr lang="it-CH" sz="1400" dirty="0" err="1">
                    <a:sym typeface="Wingdings" panose="05000000000000000000" pitchFamily="2" charset="2"/>
                  </a:rPr>
                  <a:t>category</a:t>
                </a:r>
                <a:endParaRPr lang="en-US" sz="1400" dirty="0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85E3F74-67AB-4C76-B33A-04047F9C46A8}"/>
                  </a:ext>
                </a:extLst>
              </p:cNvPr>
              <p:cNvSpPr/>
              <p:nvPr/>
            </p:nvSpPr>
            <p:spPr>
              <a:xfrm>
                <a:off x="4436165" y="4009881"/>
                <a:ext cx="3319670" cy="954156"/>
              </a:xfrm>
              <a:prstGeom prst="roundRect">
                <a:avLst>
                  <a:gd name="adj" fmla="val 50000"/>
                </a:avLst>
              </a:prstGeom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0"/>
                    </a:ext>
                  </a:extLst>
                </a:blip>
                <a:srcRect/>
                <a:stretch>
                  <a:fillRect t="-18357" b="-21577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CH" sz="2400" b="1" dirty="0" err="1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Précising</a:t>
                </a:r>
                <a:r>
                  <a:rPr lang="it-CH" sz="2400" b="1" dirty="0"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a:rPr>
                  <a:t>  Definition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4849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4525</TotalTime>
  <Words>1644</Words>
  <Application>Microsoft Office PowerPoint</Application>
  <PresentationFormat>Widescreen</PresentationFormat>
  <Paragraphs>251</Paragraphs>
  <Slides>28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Bahnschrift</vt:lpstr>
      <vt:lpstr>Calibri</vt:lpstr>
      <vt:lpstr>Calibri Light</vt:lpstr>
      <vt:lpstr>Wingdings</vt:lpstr>
      <vt:lpstr>Office Theme</vt:lpstr>
      <vt:lpstr>WHAT IS TECHNOLOGY?</vt:lpstr>
      <vt:lpstr>Are definitions important?</vt:lpstr>
      <vt:lpstr>PowerPoint Presentation</vt:lpstr>
      <vt:lpstr>PowerPoint Presentation</vt:lpstr>
      <vt:lpstr>The notion of real definition</vt:lpstr>
      <vt:lpstr>PowerPoint Presentation</vt:lpstr>
      <vt:lpstr>The notion of stipulative definitions</vt:lpstr>
      <vt:lpstr>Humpty Dumpty (by Lewis Carroll)</vt:lpstr>
      <vt:lpstr>PowerPoint Presentation</vt:lpstr>
      <vt:lpstr>Reportative definition</vt:lpstr>
      <vt:lpstr>PowerPoint Presentation</vt:lpstr>
      <vt:lpstr>Précising definition</vt:lpstr>
      <vt:lpstr>British empiricism</vt:lpstr>
      <vt:lpstr>Guidelines for Definitions</vt:lpstr>
      <vt:lpstr>PowerPoint Presentation</vt:lpstr>
      <vt:lpstr>PowerPoint Presentation</vt:lpstr>
      <vt:lpstr>Technology as hardware</vt:lpstr>
      <vt:lpstr>Technology as hardware - Limitations</vt:lpstr>
      <vt:lpstr>PowerPoint Presentation</vt:lpstr>
      <vt:lpstr>Technology as rules</vt:lpstr>
      <vt:lpstr>PowerPoint Presentation</vt:lpstr>
      <vt:lpstr>Technology as a system</vt:lpstr>
      <vt:lpstr>Technology as Applied Science</vt:lpstr>
      <vt:lpstr>Systems Definition</vt:lpstr>
      <vt:lpstr>Systems Definition</vt:lpstr>
      <vt:lpstr>Systems Definition</vt:lpstr>
      <vt:lpstr>Pictures sources</vt:lpstr>
      <vt:lpstr>Literature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TECHNOLOGY?</dc:title>
  <dc:creator>Berna Fabio</dc:creator>
  <cp:lastModifiedBy>Berna Fabio</cp:lastModifiedBy>
  <cp:revision>114</cp:revision>
  <dcterms:created xsi:type="dcterms:W3CDTF">2019-03-01T18:20:22Z</dcterms:created>
  <dcterms:modified xsi:type="dcterms:W3CDTF">2019-03-07T20:56:26Z</dcterms:modified>
</cp:coreProperties>
</file>