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tor" initials="V" lastIdx="1" clrIdx="0">
    <p:extLst>
      <p:ext uri="{19B8F6BF-5375-455C-9EA6-DF929625EA0E}">
        <p15:presenceInfo xmlns:p15="http://schemas.microsoft.com/office/powerpoint/2012/main" userId="Vic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48" autoAdjust="0"/>
    <p:restoredTop sz="94660"/>
  </p:normalViewPr>
  <p:slideViewPr>
    <p:cSldViewPr snapToGrid="0">
      <p:cViewPr varScale="1">
        <p:scale>
          <a:sx n="91" d="100"/>
          <a:sy n="91" d="100"/>
        </p:scale>
        <p:origin x="20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5-10T11:17:20.012" idx="1">
    <p:pos x="10" y="10"/>
    <p:text>As with the mousetrap, it is quite difficult to see how Darwin's gradualistic process of natural selection sifting random mutations could produce
the bacterial flagellum, since many pieces are required before its function
appears</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97561-94FB-4C50-A39E-CDB05D9336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9E942A-1D3D-4D46-8590-C0B5995E97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685DC8-4F86-4AFB-9F9B-EB206291DF20}"/>
              </a:ext>
            </a:extLst>
          </p:cNvPr>
          <p:cNvSpPr>
            <a:spLocks noGrp="1"/>
          </p:cNvSpPr>
          <p:nvPr>
            <p:ph type="dt" sz="half" idx="10"/>
          </p:nvPr>
        </p:nvSpPr>
        <p:spPr/>
        <p:txBody>
          <a:bodyPr/>
          <a:lstStyle/>
          <a:p>
            <a:fld id="{0749A5AE-E4A8-43B1-8515-1887FEF1847A}" type="datetimeFigureOut">
              <a:rPr lang="en-US" smtClean="0"/>
              <a:t>5/10/2019</a:t>
            </a:fld>
            <a:endParaRPr lang="en-US"/>
          </a:p>
        </p:txBody>
      </p:sp>
      <p:sp>
        <p:nvSpPr>
          <p:cNvPr id="5" name="Footer Placeholder 4">
            <a:extLst>
              <a:ext uri="{FF2B5EF4-FFF2-40B4-BE49-F238E27FC236}">
                <a16:creationId xmlns:a16="http://schemas.microsoft.com/office/drawing/2014/main" id="{721C1975-DCFB-401A-973E-6F13C16AF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BE34D7-DF59-493D-B02E-847C9F995B32}"/>
              </a:ext>
            </a:extLst>
          </p:cNvPr>
          <p:cNvSpPr>
            <a:spLocks noGrp="1"/>
          </p:cNvSpPr>
          <p:nvPr>
            <p:ph type="sldNum" sz="quarter" idx="12"/>
          </p:nvPr>
        </p:nvSpPr>
        <p:spPr/>
        <p:txBody>
          <a:bodyPr/>
          <a:lstStyle/>
          <a:p>
            <a:fld id="{E004BA34-6A46-4142-9047-4DE5EFE24171}" type="slidenum">
              <a:rPr lang="en-US" smtClean="0"/>
              <a:t>‹#›</a:t>
            </a:fld>
            <a:endParaRPr lang="en-US"/>
          </a:p>
        </p:txBody>
      </p:sp>
    </p:spTree>
    <p:extLst>
      <p:ext uri="{BB962C8B-B14F-4D97-AF65-F5344CB8AC3E}">
        <p14:creationId xmlns:p14="http://schemas.microsoft.com/office/powerpoint/2010/main" val="2982883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96151-24DE-456A-A865-DBA222380E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D37528-9D6B-47C7-8DCC-4599FB84E2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B8EB65-F14C-43C3-A740-9F1A3D11FF04}"/>
              </a:ext>
            </a:extLst>
          </p:cNvPr>
          <p:cNvSpPr>
            <a:spLocks noGrp="1"/>
          </p:cNvSpPr>
          <p:nvPr>
            <p:ph type="dt" sz="half" idx="10"/>
          </p:nvPr>
        </p:nvSpPr>
        <p:spPr/>
        <p:txBody>
          <a:bodyPr/>
          <a:lstStyle/>
          <a:p>
            <a:fld id="{0749A5AE-E4A8-43B1-8515-1887FEF1847A}" type="datetimeFigureOut">
              <a:rPr lang="en-US" smtClean="0"/>
              <a:t>5/10/2019</a:t>
            </a:fld>
            <a:endParaRPr lang="en-US"/>
          </a:p>
        </p:txBody>
      </p:sp>
      <p:sp>
        <p:nvSpPr>
          <p:cNvPr id="5" name="Footer Placeholder 4">
            <a:extLst>
              <a:ext uri="{FF2B5EF4-FFF2-40B4-BE49-F238E27FC236}">
                <a16:creationId xmlns:a16="http://schemas.microsoft.com/office/drawing/2014/main" id="{03566B90-6955-4B2A-977E-08B301025C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974653-E196-4151-A185-C951D620C0CE}"/>
              </a:ext>
            </a:extLst>
          </p:cNvPr>
          <p:cNvSpPr>
            <a:spLocks noGrp="1"/>
          </p:cNvSpPr>
          <p:nvPr>
            <p:ph type="sldNum" sz="quarter" idx="12"/>
          </p:nvPr>
        </p:nvSpPr>
        <p:spPr/>
        <p:txBody>
          <a:bodyPr/>
          <a:lstStyle/>
          <a:p>
            <a:fld id="{E004BA34-6A46-4142-9047-4DE5EFE24171}" type="slidenum">
              <a:rPr lang="en-US" smtClean="0"/>
              <a:t>‹#›</a:t>
            </a:fld>
            <a:endParaRPr lang="en-US"/>
          </a:p>
        </p:txBody>
      </p:sp>
    </p:spTree>
    <p:extLst>
      <p:ext uri="{BB962C8B-B14F-4D97-AF65-F5344CB8AC3E}">
        <p14:creationId xmlns:p14="http://schemas.microsoft.com/office/powerpoint/2010/main" val="3565834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58D02C-C6D3-4194-96F4-EC45FC2A96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875CE7-7BCA-44F9-B154-D6B75F90B3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CD436E-95BF-4FBB-9368-DCF87525558B}"/>
              </a:ext>
            </a:extLst>
          </p:cNvPr>
          <p:cNvSpPr>
            <a:spLocks noGrp="1"/>
          </p:cNvSpPr>
          <p:nvPr>
            <p:ph type="dt" sz="half" idx="10"/>
          </p:nvPr>
        </p:nvSpPr>
        <p:spPr/>
        <p:txBody>
          <a:bodyPr/>
          <a:lstStyle/>
          <a:p>
            <a:fld id="{0749A5AE-E4A8-43B1-8515-1887FEF1847A}" type="datetimeFigureOut">
              <a:rPr lang="en-US" smtClean="0"/>
              <a:t>5/10/2019</a:t>
            </a:fld>
            <a:endParaRPr lang="en-US"/>
          </a:p>
        </p:txBody>
      </p:sp>
      <p:sp>
        <p:nvSpPr>
          <p:cNvPr id="5" name="Footer Placeholder 4">
            <a:extLst>
              <a:ext uri="{FF2B5EF4-FFF2-40B4-BE49-F238E27FC236}">
                <a16:creationId xmlns:a16="http://schemas.microsoft.com/office/drawing/2014/main" id="{65E84595-4291-4E90-930B-50D42CF9A5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32465F-DBA9-4312-AAA0-7BD9F9D02E5F}"/>
              </a:ext>
            </a:extLst>
          </p:cNvPr>
          <p:cNvSpPr>
            <a:spLocks noGrp="1"/>
          </p:cNvSpPr>
          <p:nvPr>
            <p:ph type="sldNum" sz="quarter" idx="12"/>
          </p:nvPr>
        </p:nvSpPr>
        <p:spPr/>
        <p:txBody>
          <a:bodyPr/>
          <a:lstStyle/>
          <a:p>
            <a:fld id="{E004BA34-6A46-4142-9047-4DE5EFE24171}" type="slidenum">
              <a:rPr lang="en-US" smtClean="0"/>
              <a:t>‹#›</a:t>
            </a:fld>
            <a:endParaRPr lang="en-US"/>
          </a:p>
        </p:txBody>
      </p:sp>
    </p:spTree>
    <p:extLst>
      <p:ext uri="{BB962C8B-B14F-4D97-AF65-F5344CB8AC3E}">
        <p14:creationId xmlns:p14="http://schemas.microsoft.com/office/powerpoint/2010/main" val="4172839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24DDE-0860-431C-9A3A-BF1F3B8C12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B4887-B13D-4C89-802C-5FEFD10604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6C32EF-5CD3-4517-A4A5-E77CD668CD24}"/>
              </a:ext>
            </a:extLst>
          </p:cNvPr>
          <p:cNvSpPr>
            <a:spLocks noGrp="1"/>
          </p:cNvSpPr>
          <p:nvPr>
            <p:ph type="dt" sz="half" idx="10"/>
          </p:nvPr>
        </p:nvSpPr>
        <p:spPr/>
        <p:txBody>
          <a:bodyPr/>
          <a:lstStyle/>
          <a:p>
            <a:fld id="{0749A5AE-E4A8-43B1-8515-1887FEF1847A}" type="datetimeFigureOut">
              <a:rPr lang="en-US" smtClean="0"/>
              <a:t>5/10/2019</a:t>
            </a:fld>
            <a:endParaRPr lang="en-US"/>
          </a:p>
        </p:txBody>
      </p:sp>
      <p:sp>
        <p:nvSpPr>
          <p:cNvPr id="5" name="Footer Placeholder 4">
            <a:extLst>
              <a:ext uri="{FF2B5EF4-FFF2-40B4-BE49-F238E27FC236}">
                <a16:creationId xmlns:a16="http://schemas.microsoft.com/office/drawing/2014/main" id="{1ADDDDCD-F47E-4F5D-B7BE-56ABAE0E52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24F75B-834A-452F-856F-DA9459E66F83}"/>
              </a:ext>
            </a:extLst>
          </p:cNvPr>
          <p:cNvSpPr>
            <a:spLocks noGrp="1"/>
          </p:cNvSpPr>
          <p:nvPr>
            <p:ph type="sldNum" sz="quarter" idx="12"/>
          </p:nvPr>
        </p:nvSpPr>
        <p:spPr/>
        <p:txBody>
          <a:bodyPr/>
          <a:lstStyle/>
          <a:p>
            <a:fld id="{E004BA34-6A46-4142-9047-4DE5EFE24171}" type="slidenum">
              <a:rPr lang="en-US" smtClean="0"/>
              <a:t>‹#›</a:t>
            </a:fld>
            <a:endParaRPr lang="en-US"/>
          </a:p>
        </p:txBody>
      </p:sp>
    </p:spTree>
    <p:extLst>
      <p:ext uri="{BB962C8B-B14F-4D97-AF65-F5344CB8AC3E}">
        <p14:creationId xmlns:p14="http://schemas.microsoft.com/office/powerpoint/2010/main" val="2829999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4D4D5-EC1A-4563-805F-36EB1BA8FA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FFD5E3-4E20-457B-B6E9-3EB3BA2A02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F5F24C-6446-4036-95A3-F4F28677692B}"/>
              </a:ext>
            </a:extLst>
          </p:cNvPr>
          <p:cNvSpPr>
            <a:spLocks noGrp="1"/>
          </p:cNvSpPr>
          <p:nvPr>
            <p:ph type="dt" sz="half" idx="10"/>
          </p:nvPr>
        </p:nvSpPr>
        <p:spPr/>
        <p:txBody>
          <a:bodyPr/>
          <a:lstStyle/>
          <a:p>
            <a:fld id="{0749A5AE-E4A8-43B1-8515-1887FEF1847A}" type="datetimeFigureOut">
              <a:rPr lang="en-US" smtClean="0"/>
              <a:t>5/10/2019</a:t>
            </a:fld>
            <a:endParaRPr lang="en-US"/>
          </a:p>
        </p:txBody>
      </p:sp>
      <p:sp>
        <p:nvSpPr>
          <p:cNvPr id="5" name="Footer Placeholder 4">
            <a:extLst>
              <a:ext uri="{FF2B5EF4-FFF2-40B4-BE49-F238E27FC236}">
                <a16:creationId xmlns:a16="http://schemas.microsoft.com/office/drawing/2014/main" id="{CD1B697F-B2D3-47BD-B79A-9CF3C488B3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B0D09E-ACD0-4844-81EC-EA19DFD8CE73}"/>
              </a:ext>
            </a:extLst>
          </p:cNvPr>
          <p:cNvSpPr>
            <a:spLocks noGrp="1"/>
          </p:cNvSpPr>
          <p:nvPr>
            <p:ph type="sldNum" sz="quarter" idx="12"/>
          </p:nvPr>
        </p:nvSpPr>
        <p:spPr/>
        <p:txBody>
          <a:bodyPr/>
          <a:lstStyle/>
          <a:p>
            <a:fld id="{E004BA34-6A46-4142-9047-4DE5EFE24171}" type="slidenum">
              <a:rPr lang="en-US" smtClean="0"/>
              <a:t>‹#›</a:t>
            </a:fld>
            <a:endParaRPr lang="en-US"/>
          </a:p>
        </p:txBody>
      </p:sp>
    </p:spTree>
    <p:extLst>
      <p:ext uri="{BB962C8B-B14F-4D97-AF65-F5344CB8AC3E}">
        <p14:creationId xmlns:p14="http://schemas.microsoft.com/office/powerpoint/2010/main" val="3414878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7453E-C823-4C57-B58E-AE42A90126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699A5C-6961-4641-A4C2-289ECB5786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A97068-861B-4BE9-82EB-1A658F55A1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A283CB-4600-4383-ADC6-BDECD25F00E9}"/>
              </a:ext>
            </a:extLst>
          </p:cNvPr>
          <p:cNvSpPr>
            <a:spLocks noGrp="1"/>
          </p:cNvSpPr>
          <p:nvPr>
            <p:ph type="dt" sz="half" idx="10"/>
          </p:nvPr>
        </p:nvSpPr>
        <p:spPr/>
        <p:txBody>
          <a:bodyPr/>
          <a:lstStyle/>
          <a:p>
            <a:fld id="{0749A5AE-E4A8-43B1-8515-1887FEF1847A}" type="datetimeFigureOut">
              <a:rPr lang="en-US" smtClean="0"/>
              <a:t>5/10/2019</a:t>
            </a:fld>
            <a:endParaRPr lang="en-US"/>
          </a:p>
        </p:txBody>
      </p:sp>
      <p:sp>
        <p:nvSpPr>
          <p:cNvPr id="6" name="Footer Placeholder 5">
            <a:extLst>
              <a:ext uri="{FF2B5EF4-FFF2-40B4-BE49-F238E27FC236}">
                <a16:creationId xmlns:a16="http://schemas.microsoft.com/office/drawing/2014/main" id="{6DFD275A-BD83-4036-9BC0-31376D36FF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0C8B06-8CE7-4A8D-B6EF-9F6C5878BA9B}"/>
              </a:ext>
            </a:extLst>
          </p:cNvPr>
          <p:cNvSpPr>
            <a:spLocks noGrp="1"/>
          </p:cNvSpPr>
          <p:nvPr>
            <p:ph type="sldNum" sz="quarter" idx="12"/>
          </p:nvPr>
        </p:nvSpPr>
        <p:spPr/>
        <p:txBody>
          <a:bodyPr/>
          <a:lstStyle/>
          <a:p>
            <a:fld id="{E004BA34-6A46-4142-9047-4DE5EFE24171}" type="slidenum">
              <a:rPr lang="en-US" smtClean="0"/>
              <a:t>‹#›</a:t>
            </a:fld>
            <a:endParaRPr lang="en-US"/>
          </a:p>
        </p:txBody>
      </p:sp>
    </p:spTree>
    <p:extLst>
      <p:ext uri="{BB962C8B-B14F-4D97-AF65-F5344CB8AC3E}">
        <p14:creationId xmlns:p14="http://schemas.microsoft.com/office/powerpoint/2010/main" val="4279746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4E624-C355-4525-9F4F-CE6062E085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46A67D-5EBA-4DE3-B163-3B1B852A57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2572C4-646A-406D-9C7A-7DC7002DB4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9B08D2-DBD9-48DF-8AF2-038691B605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55D3AB-1911-4067-9A5B-784FDFD8CB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31A62-99B4-4A9F-A091-E7E8578FCE32}"/>
              </a:ext>
            </a:extLst>
          </p:cNvPr>
          <p:cNvSpPr>
            <a:spLocks noGrp="1"/>
          </p:cNvSpPr>
          <p:nvPr>
            <p:ph type="dt" sz="half" idx="10"/>
          </p:nvPr>
        </p:nvSpPr>
        <p:spPr/>
        <p:txBody>
          <a:bodyPr/>
          <a:lstStyle/>
          <a:p>
            <a:fld id="{0749A5AE-E4A8-43B1-8515-1887FEF1847A}" type="datetimeFigureOut">
              <a:rPr lang="en-US" smtClean="0"/>
              <a:t>5/10/2019</a:t>
            </a:fld>
            <a:endParaRPr lang="en-US"/>
          </a:p>
        </p:txBody>
      </p:sp>
      <p:sp>
        <p:nvSpPr>
          <p:cNvPr id="8" name="Footer Placeholder 7">
            <a:extLst>
              <a:ext uri="{FF2B5EF4-FFF2-40B4-BE49-F238E27FC236}">
                <a16:creationId xmlns:a16="http://schemas.microsoft.com/office/drawing/2014/main" id="{FCEBF07C-B30E-4819-A358-017A1FB5E7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8D8FC6-980A-4EDE-98C7-E45971ACB432}"/>
              </a:ext>
            </a:extLst>
          </p:cNvPr>
          <p:cNvSpPr>
            <a:spLocks noGrp="1"/>
          </p:cNvSpPr>
          <p:nvPr>
            <p:ph type="sldNum" sz="quarter" idx="12"/>
          </p:nvPr>
        </p:nvSpPr>
        <p:spPr/>
        <p:txBody>
          <a:bodyPr/>
          <a:lstStyle/>
          <a:p>
            <a:fld id="{E004BA34-6A46-4142-9047-4DE5EFE24171}" type="slidenum">
              <a:rPr lang="en-US" smtClean="0"/>
              <a:t>‹#›</a:t>
            </a:fld>
            <a:endParaRPr lang="en-US"/>
          </a:p>
        </p:txBody>
      </p:sp>
    </p:spTree>
    <p:extLst>
      <p:ext uri="{BB962C8B-B14F-4D97-AF65-F5344CB8AC3E}">
        <p14:creationId xmlns:p14="http://schemas.microsoft.com/office/powerpoint/2010/main" val="1452803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DA7EC-FBFF-44F4-A6C1-DBA72CC199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71206F-34C0-468C-AD00-574BC8958D30}"/>
              </a:ext>
            </a:extLst>
          </p:cNvPr>
          <p:cNvSpPr>
            <a:spLocks noGrp="1"/>
          </p:cNvSpPr>
          <p:nvPr>
            <p:ph type="dt" sz="half" idx="10"/>
          </p:nvPr>
        </p:nvSpPr>
        <p:spPr/>
        <p:txBody>
          <a:bodyPr/>
          <a:lstStyle/>
          <a:p>
            <a:fld id="{0749A5AE-E4A8-43B1-8515-1887FEF1847A}" type="datetimeFigureOut">
              <a:rPr lang="en-US" smtClean="0"/>
              <a:t>5/10/2019</a:t>
            </a:fld>
            <a:endParaRPr lang="en-US"/>
          </a:p>
        </p:txBody>
      </p:sp>
      <p:sp>
        <p:nvSpPr>
          <p:cNvPr id="4" name="Footer Placeholder 3">
            <a:extLst>
              <a:ext uri="{FF2B5EF4-FFF2-40B4-BE49-F238E27FC236}">
                <a16:creationId xmlns:a16="http://schemas.microsoft.com/office/drawing/2014/main" id="{2190AAB8-3461-418A-9822-61BC68C18F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DE60E3-7115-4A6A-9F03-CA2BE9CF7B2D}"/>
              </a:ext>
            </a:extLst>
          </p:cNvPr>
          <p:cNvSpPr>
            <a:spLocks noGrp="1"/>
          </p:cNvSpPr>
          <p:nvPr>
            <p:ph type="sldNum" sz="quarter" idx="12"/>
          </p:nvPr>
        </p:nvSpPr>
        <p:spPr/>
        <p:txBody>
          <a:bodyPr/>
          <a:lstStyle/>
          <a:p>
            <a:fld id="{E004BA34-6A46-4142-9047-4DE5EFE24171}" type="slidenum">
              <a:rPr lang="en-US" smtClean="0"/>
              <a:t>‹#›</a:t>
            </a:fld>
            <a:endParaRPr lang="en-US"/>
          </a:p>
        </p:txBody>
      </p:sp>
    </p:spTree>
    <p:extLst>
      <p:ext uri="{BB962C8B-B14F-4D97-AF65-F5344CB8AC3E}">
        <p14:creationId xmlns:p14="http://schemas.microsoft.com/office/powerpoint/2010/main" val="859805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439D9C-2E44-47BF-82D0-ED782F9C51BB}"/>
              </a:ext>
            </a:extLst>
          </p:cNvPr>
          <p:cNvSpPr>
            <a:spLocks noGrp="1"/>
          </p:cNvSpPr>
          <p:nvPr>
            <p:ph type="dt" sz="half" idx="10"/>
          </p:nvPr>
        </p:nvSpPr>
        <p:spPr/>
        <p:txBody>
          <a:bodyPr/>
          <a:lstStyle/>
          <a:p>
            <a:fld id="{0749A5AE-E4A8-43B1-8515-1887FEF1847A}" type="datetimeFigureOut">
              <a:rPr lang="en-US" smtClean="0"/>
              <a:t>5/10/2019</a:t>
            </a:fld>
            <a:endParaRPr lang="en-US"/>
          </a:p>
        </p:txBody>
      </p:sp>
      <p:sp>
        <p:nvSpPr>
          <p:cNvPr id="3" name="Footer Placeholder 2">
            <a:extLst>
              <a:ext uri="{FF2B5EF4-FFF2-40B4-BE49-F238E27FC236}">
                <a16:creationId xmlns:a16="http://schemas.microsoft.com/office/drawing/2014/main" id="{C8ABD129-0DB6-4483-A000-F090DCAE6D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198163-A8D6-48FB-9B1D-D3DF1BB2C20A}"/>
              </a:ext>
            </a:extLst>
          </p:cNvPr>
          <p:cNvSpPr>
            <a:spLocks noGrp="1"/>
          </p:cNvSpPr>
          <p:nvPr>
            <p:ph type="sldNum" sz="quarter" idx="12"/>
          </p:nvPr>
        </p:nvSpPr>
        <p:spPr/>
        <p:txBody>
          <a:bodyPr/>
          <a:lstStyle/>
          <a:p>
            <a:fld id="{E004BA34-6A46-4142-9047-4DE5EFE24171}" type="slidenum">
              <a:rPr lang="en-US" smtClean="0"/>
              <a:t>‹#›</a:t>
            </a:fld>
            <a:endParaRPr lang="en-US"/>
          </a:p>
        </p:txBody>
      </p:sp>
    </p:spTree>
    <p:extLst>
      <p:ext uri="{BB962C8B-B14F-4D97-AF65-F5344CB8AC3E}">
        <p14:creationId xmlns:p14="http://schemas.microsoft.com/office/powerpoint/2010/main" val="1178540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119E9-4A88-49CF-BA48-68CEA06C56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F1DBF5-23CB-4C30-8C69-2B2A4DC1F9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DD3F94-E31F-4674-A11E-B2464206F7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CEF09B-46EC-45B4-B6B3-E66870CF1D84}"/>
              </a:ext>
            </a:extLst>
          </p:cNvPr>
          <p:cNvSpPr>
            <a:spLocks noGrp="1"/>
          </p:cNvSpPr>
          <p:nvPr>
            <p:ph type="dt" sz="half" idx="10"/>
          </p:nvPr>
        </p:nvSpPr>
        <p:spPr/>
        <p:txBody>
          <a:bodyPr/>
          <a:lstStyle/>
          <a:p>
            <a:fld id="{0749A5AE-E4A8-43B1-8515-1887FEF1847A}" type="datetimeFigureOut">
              <a:rPr lang="en-US" smtClean="0"/>
              <a:t>5/10/2019</a:t>
            </a:fld>
            <a:endParaRPr lang="en-US"/>
          </a:p>
        </p:txBody>
      </p:sp>
      <p:sp>
        <p:nvSpPr>
          <p:cNvPr id="6" name="Footer Placeholder 5">
            <a:extLst>
              <a:ext uri="{FF2B5EF4-FFF2-40B4-BE49-F238E27FC236}">
                <a16:creationId xmlns:a16="http://schemas.microsoft.com/office/drawing/2014/main" id="{C1A3E472-ECF0-4B57-8427-376FF5BCE8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3D7A99-B810-4A87-98E9-0F209398DD21}"/>
              </a:ext>
            </a:extLst>
          </p:cNvPr>
          <p:cNvSpPr>
            <a:spLocks noGrp="1"/>
          </p:cNvSpPr>
          <p:nvPr>
            <p:ph type="sldNum" sz="quarter" idx="12"/>
          </p:nvPr>
        </p:nvSpPr>
        <p:spPr/>
        <p:txBody>
          <a:bodyPr/>
          <a:lstStyle/>
          <a:p>
            <a:fld id="{E004BA34-6A46-4142-9047-4DE5EFE24171}" type="slidenum">
              <a:rPr lang="en-US" smtClean="0"/>
              <a:t>‹#›</a:t>
            </a:fld>
            <a:endParaRPr lang="en-US"/>
          </a:p>
        </p:txBody>
      </p:sp>
    </p:spTree>
    <p:extLst>
      <p:ext uri="{BB962C8B-B14F-4D97-AF65-F5344CB8AC3E}">
        <p14:creationId xmlns:p14="http://schemas.microsoft.com/office/powerpoint/2010/main" val="3954257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CD4E4-5314-4D2A-B048-BA909DAB12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2DD772-9651-4B7F-BD83-5B0B5B0240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470785-7A67-40E4-A531-2A77368474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04DA95-D38C-497F-84A2-7F31C0211424}"/>
              </a:ext>
            </a:extLst>
          </p:cNvPr>
          <p:cNvSpPr>
            <a:spLocks noGrp="1"/>
          </p:cNvSpPr>
          <p:nvPr>
            <p:ph type="dt" sz="half" idx="10"/>
          </p:nvPr>
        </p:nvSpPr>
        <p:spPr/>
        <p:txBody>
          <a:bodyPr/>
          <a:lstStyle/>
          <a:p>
            <a:fld id="{0749A5AE-E4A8-43B1-8515-1887FEF1847A}" type="datetimeFigureOut">
              <a:rPr lang="en-US" smtClean="0"/>
              <a:t>5/10/2019</a:t>
            </a:fld>
            <a:endParaRPr lang="en-US"/>
          </a:p>
        </p:txBody>
      </p:sp>
      <p:sp>
        <p:nvSpPr>
          <p:cNvPr id="6" name="Footer Placeholder 5">
            <a:extLst>
              <a:ext uri="{FF2B5EF4-FFF2-40B4-BE49-F238E27FC236}">
                <a16:creationId xmlns:a16="http://schemas.microsoft.com/office/drawing/2014/main" id="{8AD87E02-0D3C-4343-A044-CF5E0B5A16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F67850-FD8E-4346-AB92-CF2762D8CA3B}"/>
              </a:ext>
            </a:extLst>
          </p:cNvPr>
          <p:cNvSpPr>
            <a:spLocks noGrp="1"/>
          </p:cNvSpPr>
          <p:nvPr>
            <p:ph type="sldNum" sz="quarter" idx="12"/>
          </p:nvPr>
        </p:nvSpPr>
        <p:spPr/>
        <p:txBody>
          <a:bodyPr/>
          <a:lstStyle/>
          <a:p>
            <a:fld id="{E004BA34-6A46-4142-9047-4DE5EFE24171}" type="slidenum">
              <a:rPr lang="en-US" smtClean="0"/>
              <a:t>‹#›</a:t>
            </a:fld>
            <a:endParaRPr lang="en-US"/>
          </a:p>
        </p:txBody>
      </p:sp>
    </p:spTree>
    <p:extLst>
      <p:ext uri="{BB962C8B-B14F-4D97-AF65-F5344CB8AC3E}">
        <p14:creationId xmlns:p14="http://schemas.microsoft.com/office/powerpoint/2010/main" val="1597669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62CABB-917D-4813-A38D-E6F1D73100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0EF083-7C25-4770-8AB7-C1225CCE19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7FC764-87F9-42AB-B795-4D2077C103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9A5AE-E4A8-43B1-8515-1887FEF1847A}" type="datetimeFigureOut">
              <a:rPr lang="en-US" smtClean="0"/>
              <a:t>5/10/2019</a:t>
            </a:fld>
            <a:endParaRPr lang="en-US"/>
          </a:p>
        </p:txBody>
      </p:sp>
      <p:sp>
        <p:nvSpPr>
          <p:cNvPr id="5" name="Footer Placeholder 4">
            <a:extLst>
              <a:ext uri="{FF2B5EF4-FFF2-40B4-BE49-F238E27FC236}">
                <a16:creationId xmlns:a16="http://schemas.microsoft.com/office/drawing/2014/main" id="{B2C578DB-5DF9-4B2F-8598-F32C0F6403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49558E-A77C-4139-BABC-32E1388389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04BA34-6A46-4142-9047-4DE5EFE24171}" type="slidenum">
              <a:rPr lang="en-US" smtClean="0"/>
              <a:t>‹#›</a:t>
            </a:fld>
            <a:endParaRPr lang="en-US"/>
          </a:p>
        </p:txBody>
      </p:sp>
    </p:spTree>
    <p:extLst>
      <p:ext uri="{BB962C8B-B14F-4D97-AF65-F5344CB8AC3E}">
        <p14:creationId xmlns:p14="http://schemas.microsoft.com/office/powerpoint/2010/main" val="178545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BCC7D-9C64-41BE-B61C-40F699922389}"/>
              </a:ext>
            </a:extLst>
          </p:cNvPr>
          <p:cNvSpPr>
            <a:spLocks noGrp="1"/>
          </p:cNvSpPr>
          <p:nvPr>
            <p:ph type="ctrTitle"/>
          </p:nvPr>
        </p:nvSpPr>
        <p:spPr/>
        <p:txBody>
          <a:bodyPr/>
          <a:lstStyle/>
          <a:p>
            <a:r>
              <a:rPr lang="de-DE" dirty="0" err="1"/>
              <a:t>Irreducible</a:t>
            </a:r>
            <a:r>
              <a:rPr lang="de-DE" dirty="0"/>
              <a:t> </a:t>
            </a:r>
            <a:r>
              <a:rPr lang="de-DE" dirty="0" err="1"/>
              <a:t>Complexity</a:t>
            </a:r>
            <a:r>
              <a:rPr lang="de-DE" dirty="0"/>
              <a:t>:</a:t>
            </a:r>
            <a:endParaRPr lang="en-US" dirty="0"/>
          </a:p>
        </p:txBody>
      </p:sp>
      <p:sp>
        <p:nvSpPr>
          <p:cNvPr id="3" name="Subtitle 2">
            <a:extLst>
              <a:ext uri="{FF2B5EF4-FFF2-40B4-BE49-F238E27FC236}">
                <a16:creationId xmlns:a16="http://schemas.microsoft.com/office/drawing/2014/main" id="{255DCB28-6451-4732-8E49-B1F39EC2E56A}"/>
              </a:ext>
            </a:extLst>
          </p:cNvPr>
          <p:cNvSpPr>
            <a:spLocks noGrp="1"/>
          </p:cNvSpPr>
          <p:nvPr>
            <p:ph type="subTitle" idx="1"/>
          </p:nvPr>
        </p:nvSpPr>
        <p:spPr/>
        <p:txBody>
          <a:bodyPr/>
          <a:lstStyle/>
          <a:p>
            <a:r>
              <a:rPr lang="en-US" dirty="0"/>
              <a:t>a single system that is necessarily composed of several well-matched, interacting parts that contribute to the basic function, and where the removal of any one of the parts causes the system to effectively cease functioning </a:t>
            </a:r>
          </a:p>
        </p:txBody>
      </p:sp>
    </p:spTree>
    <p:extLst>
      <p:ext uri="{BB962C8B-B14F-4D97-AF65-F5344CB8AC3E}">
        <p14:creationId xmlns:p14="http://schemas.microsoft.com/office/powerpoint/2010/main" val="3975168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1FFB7-7110-4DAC-B3B6-C8B1BC80292C}"/>
              </a:ext>
            </a:extLst>
          </p:cNvPr>
          <p:cNvSpPr>
            <a:spLocks noGrp="1"/>
          </p:cNvSpPr>
          <p:nvPr>
            <p:ph type="title"/>
          </p:nvPr>
        </p:nvSpPr>
        <p:spPr/>
        <p:txBody>
          <a:bodyPr/>
          <a:lstStyle/>
          <a:p>
            <a:r>
              <a:rPr lang="de-DE" dirty="0"/>
              <a:t>A </a:t>
            </a:r>
            <a:r>
              <a:rPr lang="de-DE" dirty="0" err="1"/>
              <a:t>sketch</a:t>
            </a:r>
            <a:r>
              <a:rPr lang="de-DE" dirty="0"/>
              <a:t> </a:t>
            </a:r>
            <a:r>
              <a:rPr lang="de-DE" dirty="0" err="1"/>
              <a:t>of</a:t>
            </a:r>
            <a:r>
              <a:rPr lang="de-DE" dirty="0"/>
              <a:t> </a:t>
            </a:r>
            <a:r>
              <a:rPr lang="de-DE" dirty="0" err="1"/>
              <a:t>the</a:t>
            </a:r>
            <a:r>
              <a:rPr lang="de-DE" dirty="0"/>
              <a:t> intelligent design </a:t>
            </a:r>
            <a:r>
              <a:rPr lang="de-DE" dirty="0" err="1"/>
              <a:t>hypothesis</a:t>
            </a:r>
            <a:r>
              <a:rPr lang="de-DE" dirty="0"/>
              <a:t> </a:t>
            </a:r>
            <a:endParaRPr lang="en-US" dirty="0"/>
          </a:p>
        </p:txBody>
      </p:sp>
      <p:pic>
        <p:nvPicPr>
          <p:cNvPr id="5" name="Content Placeholder 4">
            <a:extLst>
              <a:ext uri="{FF2B5EF4-FFF2-40B4-BE49-F238E27FC236}">
                <a16:creationId xmlns:a16="http://schemas.microsoft.com/office/drawing/2014/main" id="{CCCB170B-81C1-4186-A4F2-133176B6EA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3013" y="4085439"/>
            <a:ext cx="4315830" cy="2480362"/>
          </a:xfrm>
        </p:spPr>
      </p:pic>
      <p:pic>
        <p:nvPicPr>
          <p:cNvPr id="7" name="Picture 6" descr="A close up of a device&#10;&#10;Description automatically generated">
            <a:extLst>
              <a:ext uri="{FF2B5EF4-FFF2-40B4-BE49-F238E27FC236}">
                <a16:creationId xmlns:a16="http://schemas.microsoft.com/office/drawing/2014/main" id="{37D56D1E-26CD-43D6-A4BF-95384C424C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544" y="2126916"/>
            <a:ext cx="6419850" cy="4581525"/>
          </a:xfrm>
          <a:prstGeom prst="rect">
            <a:avLst/>
          </a:prstGeom>
        </p:spPr>
      </p:pic>
      <p:sp>
        <p:nvSpPr>
          <p:cNvPr id="3" name="Rectangle 2">
            <a:extLst>
              <a:ext uri="{FF2B5EF4-FFF2-40B4-BE49-F238E27FC236}">
                <a16:creationId xmlns:a16="http://schemas.microsoft.com/office/drawing/2014/main" id="{D0B2775B-CDD1-484E-BD9C-E45351BB1FEC}"/>
              </a:ext>
            </a:extLst>
          </p:cNvPr>
          <p:cNvSpPr/>
          <p:nvPr/>
        </p:nvSpPr>
        <p:spPr>
          <a:xfrm>
            <a:off x="4709020" y="1397675"/>
            <a:ext cx="6096000" cy="1477328"/>
          </a:xfrm>
          <a:prstGeom prst="rect">
            <a:avLst/>
          </a:prstGeom>
        </p:spPr>
        <p:txBody>
          <a:bodyPr>
            <a:spAutoFit/>
          </a:bodyPr>
          <a:lstStyle/>
          <a:p>
            <a:pPr marL="285750" indent="-285750">
              <a:buFont typeface="Arial" panose="020B0604020202020204" pitchFamily="34" charset="0"/>
              <a:buChar char="•"/>
            </a:pPr>
            <a:r>
              <a:rPr lang="en-US" dirty="0"/>
              <a:t>The flagellum can be thought of as an outboard motor that bacteria use to swim</a:t>
            </a:r>
          </a:p>
          <a:p>
            <a:pPr marL="285750" indent="-285750">
              <a:buFont typeface="Arial" panose="020B0604020202020204" pitchFamily="34" charset="0"/>
              <a:buChar char="•"/>
            </a:pPr>
            <a:r>
              <a:rPr lang="en-US" dirty="0"/>
              <a:t>First truly rotary structure discovered in nature.</a:t>
            </a:r>
          </a:p>
          <a:p>
            <a:pPr marL="285750" indent="-285750">
              <a:buFont typeface="Arial" panose="020B0604020202020204" pitchFamily="34" charset="0"/>
              <a:buChar char="•"/>
            </a:pPr>
            <a:r>
              <a:rPr lang="en-US" dirty="0"/>
              <a:t>In absence of any of the proteins the system ceases to function </a:t>
            </a:r>
          </a:p>
        </p:txBody>
      </p:sp>
    </p:spTree>
    <p:extLst>
      <p:ext uri="{BB962C8B-B14F-4D97-AF65-F5344CB8AC3E}">
        <p14:creationId xmlns:p14="http://schemas.microsoft.com/office/powerpoint/2010/main" val="3516130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6174E-A296-42A0-8102-2C902DBD27B3}"/>
              </a:ext>
            </a:extLst>
          </p:cNvPr>
          <p:cNvSpPr>
            <a:spLocks noGrp="1"/>
          </p:cNvSpPr>
          <p:nvPr>
            <p:ph type="title"/>
          </p:nvPr>
        </p:nvSpPr>
        <p:spPr/>
        <p:txBody>
          <a:bodyPr/>
          <a:lstStyle/>
          <a:p>
            <a:r>
              <a:rPr lang="de-DE" dirty="0"/>
              <a:t>Intelligent Design and Evolution</a:t>
            </a:r>
            <a:endParaRPr lang="en-US" dirty="0"/>
          </a:p>
        </p:txBody>
      </p:sp>
      <p:sp>
        <p:nvSpPr>
          <p:cNvPr id="3" name="Content Placeholder 2">
            <a:extLst>
              <a:ext uri="{FF2B5EF4-FFF2-40B4-BE49-F238E27FC236}">
                <a16:creationId xmlns:a16="http://schemas.microsoft.com/office/drawing/2014/main" id="{53E82B45-4032-40D7-B81A-D2FE0F57BCCC}"/>
              </a:ext>
            </a:extLst>
          </p:cNvPr>
          <p:cNvSpPr>
            <a:spLocks noGrp="1"/>
          </p:cNvSpPr>
          <p:nvPr>
            <p:ph idx="1"/>
          </p:nvPr>
        </p:nvSpPr>
        <p:spPr/>
        <p:txBody>
          <a:bodyPr>
            <a:normAutofit lnSpcReduction="10000"/>
          </a:bodyPr>
          <a:lstStyle/>
          <a:p>
            <a:r>
              <a:rPr lang="de-DE" dirty="0" err="1"/>
              <a:t>No</a:t>
            </a:r>
            <a:r>
              <a:rPr lang="de-DE" dirty="0"/>
              <a:t> </a:t>
            </a:r>
            <a:r>
              <a:rPr lang="de-DE" dirty="0" err="1"/>
              <a:t>quarrel</a:t>
            </a:r>
            <a:r>
              <a:rPr lang="de-DE" dirty="0"/>
              <a:t> </a:t>
            </a:r>
            <a:r>
              <a:rPr lang="de-DE" dirty="0" err="1"/>
              <a:t>between</a:t>
            </a:r>
            <a:r>
              <a:rPr lang="de-DE" dirty="0"/>
              <a:t> ID and Evolution per se </a:t>
            </a:r>
          </a:p>
          <a:p>
            <a:r>
              <a:rPr lang="en-US" dirty="0"/>
              <a:t>Explains what Darwin’s theories fail to explain</a:t>
            </a:r>
          </a:p>
          <a:p>
            <a:r>
              <a:rPr lang="en-US" dirty="0"/>
              <a:t>Mechanism of evolution (i.e. how did all this happen, by natural selection or by purposeful Intelligent Design?)</a:t>
            </a:r>
          </a:p>
          <a:p>
            <a:endParaRPr lang="en-US" dirty="0"/>
          </a:p>
          <a:p>
            <a:r>
              <a:rPr lang="en-US" dirty="0"/>
              <a:t>Opposition to </a:t>
            </a:r>
            <a:r>
              <a:rPr lang="en-US" dirty="0" err="1"/>
              <a:t>Behe’s</a:t>
            </a:r>
            <a:r>
              <a:rPr lang="en-US" dirty="0"/>
              <a:t> theory stems from the philosophical and theological implications that his theory has </a:t>
            </a:r>
          </a:p>
          <a:p>
            <a:r>
              <a:rPr lang="en-US" dirty="0"/>
              <a:t>Quantum events such as radioactive decay are not governed by causal laws</a:t>
            </a:r>
          </a:p>
          <a:p>
            <a:pPr marL="457200" lvl="1" indent="0">
              <a:buNone/>
            </a:pPr>
            <a:r>
              <a:rPr lang="en-US" dirty="0">
                <a:sym typeface="Wingdings" panose="05000000000000000000" pitchFamily="2" charset="2"/>
              </a:rPr>
              <a:t> Influencing such events would break no laws of nature </a:t>
            </a:r>
            <a:endParaRPr lang="en-US" dirty="0"/>
          </a:p>
          <a:p>
            <a:endParaRPr lang="en-US" dirty="0"/>
          </a:p>
        </p:txBody>
      </p:sp>
    </p:spTree>
    <p:extLst>
      <p:ext uri="{BB962C8B-B14F-4D97-AF65-F5344CB8AC3E}">
        <p14:creationId xmlns:p14="http://schemas.microsoft.com/office/powerpoint/2010/main" val="4231455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898B-1F63-4C29-AF6B-752AC9ECE139}"/>
              </a:ext>
            </a:extLst>
          </p:cNvPr>
          <p:cNvSpPr>
            <a:spLocks noGrp="1"/>
          </p:cNvSpPr>
          <p:nvPr>
            <p:ph type="title"/>
          </p:nvPr>
        </p:nvSpPr>
        <p:spPr/>
        <p:txBody>
          <a:bodyPr>
            <a:normAutofit fontScale="90000"/>
          </a:bodyPr>
          <a:lstStyle/>
          <a:p>
            <a:r>
              <a:rPr lang="en-US" dirty="0"/>
              <a:t>Misconceptions concerning supposed ways around the irreducibility of biochemical systems</a:t>
            </a:r>
          </a:p>
        </p:txBody>
      </p:sp>
      <p:sp>
        <p:nvSpPr>
          <p:cNvPr id="3" name="Content Placeholder 2">
            <a:extLst>
              <a:ext uri="{FF2B5EF4-FFF2-40B4-BE49-F238E27FC236}">
                <a16:creationId xmlns:a16="http://schemas.microsoft.com/office/drawing/2014/main" id="{D16D819D-EE2F-4F84-99FA-74912D421F26}"/>
              </a:ext>
            </a:extLst>
          </p:cNvPr>
          <p:cNvSpPr>
            <a:spLocks noGrp="1"/>
          </p:cNvSpPr>
          <p:nvPr>
            <p:ph idx="1"/>
          </p:nvPr>
        </p:nvSpPr>
        <p:spPr>
          <a:xfrm>
            <a:off x="5917721" y="1846053"/>
            <a:ext cx="6034177" cy="4770407"/>
          </a:xfrm>
        </p:spPr>
        <p:txBody>
          <a:bodyPr>
            <a:normAutofit fontScale="77500" lnSpcReduction="20000"/>
          </a:bodyPr>
          <a:lstStyle/>
          <a:p>
            <a:r>
              <a:rPr lang="en-US" dirty="0"/>
              <a:t>This drawing emphasizes that even if individually acting proteins homologous to parts of a complex originally had separate functions, their surfaces would not be complementary to each other </a:t>
            </a:r>
          </a:p>
          <a:p>
            <a:r>
              <a:rPr lang="en-US" dirty="0"/>
              <a:t>Thus problem of irreducibility remains, even if individual proteins homologous to system components separately and originally had their own functions</a:t>
            </a:r>
          </a:p>
          <a:p>
            <a:r>
              <a:rPr lang="en-US" dirty="0"/>
              <a:t>Kenneth Miller has pointed to the redundancy of the cilium as a counterexample to the claim of its irreducibility (Miller 1999, 140-3). But redundancy only delays irreducibility; it does not eliminate it. </a:t>
            </a:r>
          </a:p>
          <a:p>
            <a:r>
              <a:rPr lang="en-US" dirty="0"/>
              <a:t>Irreducible complexity focuses on the functioning of the system (not on the misc. functions of the individual components)</a:t>
            </a:r>
          </a:p>
        </p:txBody>
      </p:sp>
      <p:pic>
        <p:nvPicPr>
          <p:cNvPr id="5" name="Picture 4" descr="A picture containing object&#10;&#10;Description automatically generated">
            <a:extLst>
              <a:ext uri="{FF2B5EF4-FFF2-40B4-BE49-F238E27FC236}">
                <a16:creationId xmlns:a16="http://schemas.microsoft.com/office/drawing/2014/main" id="{670DE8B8-F496-49A5-A3B8-C4DDB199F4EB}"/>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102" y="2396688"/>
            <a:ext cx="5763883" cy="3029327"/>
          </a:xfrm>
          <a:prstGeom prst="rect">
            <a:avLst/>
          </a:prstGeom>
        </p:spPr>
      </p:pic>
    </p:spTree>
    <p:extLst>
      <p:ext uri="{BB962C8B-B14F-4D97-AF65-F5344CB8AC3E}">
        <p14:creationId xmlns:p14="http://schemas.microsoft.com/office/powerpoint/2010/main" val="1896867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663AD-D4BC-4CD0-BB32-C7666102624D}"/>
              </a:ext>
            </a:extLst>
          </p:cNvPr>
          <p:cNvSpPr>
            <a:spLocks noGrp="1"/>
          </p:cNvSpPr>
          <p:nvPr>
            <p:ph type="title"/>
          </p:nvPr>
        </p:nvSpPr>
        <p:spPr>
          <a:xfrm>
            <a:off x="477473" y="0"/>
            <a:ext cx="10515600" cy="1325563"/>
          </a:xfrm>
        </p:spPr>
        <p:txBody>
          <a:bodyPr/>
          <a:lstStyle/>
          <a:p>
            <a:r>
              <a:rPr lang="de-DE" dirty="0"/>
              <a:t>The </a:t>
            </a:r>
            <a:r>
              <a:rPr lang="de-DE" dirty="0" err="1"/>
              <a:t>blood</a:t>
            </a:r>
            <a:r>
              <a:rPr lang="de-DE" dirty="0"/>
              <a:t> </a:t>
            </a:r>
            <a:r>
              <a:rPr lang="de-DE" dirty="0" err="1"/>
              <a:t>clotting</a:t>
            </a:r>
            <a:r>
              <a:rPr lang="de-DE" dirty="0"/>
              <a:t> </a:t>
            </a:r>
            <a:r>
              <a:rPr lang="de-DE" dirty="0" err="1"/>
              <a:t>cascade</a:t>
            </a:r>
            <a:endParaRPr lang="en-US" dirty="0"/>
          </a:p>
        </p:txBody>
      </p:sp>
      <p:pic>
        <p:nvPicPr>
          <p:cNvPr id="5" name="Content Placeholder 4" descr="A picture containing indoor, screenshot&#10;&#10;Description automatically generated">
            <a:extLst>
              <a:ext uri="{FF2B5EF4-FFF2-40B4-BE49-F238E27FC236}">
                <a16:creationId xmlns:a16="http://schemas.microsoft.com/office/drawing/2014/main" id="{B874F2C6-1A2C-42A2-9065-C45ED2109EE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53673" y="973225"/>
            <a:ext cx="5181600" cy="3657252"/>
          </a:xfrm>
        </p:spPr>
      </p:pic>
      <p:sp>
        <p:nvSpPr>
          <p:cNvPr id="3" name="Content Placeholder 2">
            <a:extLst>
              <a:ext uri="{FF2B5EF4-FFF2-40B4-BE49-F238E27FC236}">
                <a16:creationId xmlns:a16="http://schemas.microsoft.com/office/drawing/2014/main" id="{6602BFEC-C606-4BEB-9F6A-329FA5614C1B}"/>
              </a:ext>
            </a:extLst>
          </p:cNvPr>
          <p:cNvSpPr>
            <a:spLocks noGrp="1"/>
          </p:cNvSpPr>
          <p:nvPr>
            <p:ph sz="half" idx="2"/>
          </p:nvPr>
        </p:nvSpPr>
        <p:spPr>
          <a:xfrm>
            <a:off x="0" y="4665475"/>
            <a:ext cx="7183772" cy="1876453"/>
          </a:xfrm>
        </p:spPr>
        <p:txBody>
          <a:bodyPr>
            <a:normAutofit fontScale="70000" lnSpcReduction="20000"/>
          </a:bodyPr>
          <a:lstStyle/>
          <a:p>
            <a:pPr marL="285750" indent="-285750"/>
            <a:r>
              <a:rPr lang="en-US" sz="2600" dirty="0"/>
              <a:t>Mice missing both genes were "rescued" from the ill effects of plasminogen deficiency only to suffer the problems associated with fibrinogen deficiency.</a:t>
            </a:r>
          </a:p>
          <a:p>
            <a:pPr marL="742950" lvl="1" indent="-285750"/>
            <a:r>
              <a:rPr lang="en-US" sz="2800" dirty="0"/>
              <a:t>“irreducible complexity seems to be a much more severe problem than Darwinists recognize, since the experiment Doolittle himself chose to demonstrate that "music and harmony can arise from a smaller orchestra" showed exactly the opposite”</a:t>
            </a:r>
            <a:endParaRPr lang="en-US" sz="2600" dirty="0"/>
          </a:p>
          <a:p>
            <a:endParaRPr lang="en-US" dirty="0"/>
          </a:p>
        </p:txBody>
      </p:sp>
      <p:pic>
        <p:nvPicPr>
          <p:cNvPr id="7" name="Picture 6" descr="A close up of food&#10;&#10;Description automatically generated">
            <a:extLst>
              <a:ext uri="{FF2B5EF4-FFF2-40B4-BE49-F238E27FC236}">
                <a16:creationId xmlns:a16="http://schemas.microsoft.com/office/drawing/2014/main" id="{35593B87-4286-407E-BC95-18DBC02289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7972" y="3672620"/>
            <a:ext cx="3617322" cy="3243532"/>
          </a:xfrm>
          <a:prstGeom prst="rect">
            <a:avLst/>
          </a:prstGeom>
        </p:spPr>
      </p:pic>
      <p:sp>
        <p:nvSpPr>
          <p:cNvPr id="13" name="Rectangle 12">
            <a:extLst>
              <a:ext uri="{FF2B5EF4-FFF2-40B4-BE49-F238E27FC236}">
                <a16:creationId xmlns:a16="http://schemas.microsoft.com/office/drawing/2014/main" id="{8646AD9D-3880-4477-AE95-6F6519E667B1}"/>
              </a:ext>
            </a:extLst>
          </p:cNvPr>
          <p:cNvSpPr/>
          <p:nvPr/>
        </p:nvSpPr>
        <p:spPr>
          <a:xfrm>
            <a:off x="6134450" y="1129242"/>
            <a:ext cx="6057550" cy="2677656"/>
          </a:xfrm>
          <a:prstGeom prst="rect">
            <a:avLst/>
          </a:prstGeom>
        </p:spPr>
        <p:txBody>
          <a:bodyPr wrap="square">
            <a:spAutoFit/>
          </a:bodyPr>
          <a:lstStyle/>
          <a:p>
            <a:pPr marL="285750" indent="-285750">
              <a:buFont typeface="Arial" panose="020B0604020202020204" pitchFamily="34" charset="0"/>
              <a:buChar char="•"/>
            </a:pPr>
            <a:r>
              <a:rPr lang="en-US" sz="2800" dirty="0"/>
              <a:t>Plasminogen deficiency leads to a suite of symptoms - thrombosis, ulcers, and high mortality. </a:t>
            </a:r>
          </a:p>
          <a:p>
            <a:pPr marL="285750" indent="-285750">
              <a:buFont typeface="Arial" panose="020B0604020202020204" pitchFamily="34" charset="0"/>
              <a:buChar char="•"/>
            </a:pPr>
            <a:r>
              <a:rPr lang="en-US" sz="2800" dirty="0"/>
              <a:t>Fibrinogen deficiency leads to an inability to clot, hemorrhaging, and death of females during pregnancy.</a:t>
            </a:r>
            <a:endParaRPr lang="en-US" sz="2600" dirty="0"/>
          </a:p>
        </p:txBody>
      </p:sp>
    </p:spTree>
    <p:extLst>
      <p:ext uri="{BB962C8B-B14F-4D97-AF65-F5344CB8AC3E}">
        <p14:creationId xmlns:p14="http://schemas.microsoft.com/office/powerpoint/2010/main" val="924012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A6ECE-8C2E-4BD6-B293-8EDF9613E3D0}"/>
              </a:ext>
            </a:extLst>
          </p:cNvPr>
          <p:cNvSpPr>
            <a:spLocks noGrp="1"/>
          </p:cNvSpPr>
          <p:nvPr>
            <p:ph type="title"/>
          </p:nvPr>
        </p:nvSpPr>
        <p:spPr/>
        <p:txBody>
          <a:bodyPr>
            <a:normAutofit/>
          </a:bodyPr>
          <a:lstStyle/>
          <a:p>
            <a:r>
              <a:rPr lang="en-US" dirty="0"/>
              <a:t>Future prospects of the intelligent design hypothesis</a:t>
            </a:r>
          </a:p>
        </p:txBody>
      </p:sp>
      <p:sp>
        <p:nvSpPr>
          <p:cNvPr id="3" name="Content Placeholder 2">
            <a:extLst>
              <a:ext uri="{FF2B5EF4-FFF2-40B4-BE49-F238E27FC236}">
                <a16:creationId xmlns:a16="http://schemas.microsoft.com/office/drawing/2014/main" id="{9F10ED65-92EF-457B-8553-3F4214C6A0A7}"/>
              </a:ext>
            </a:extLst>
          </p:cNvPr>
          <p:cNvSpPr>
            <a:spLocks noGrp="1"/>
          </p:cNvSpPr>
          <p:nvPr>
            <p:ph idx="1"/>
          </p:nvPr>
        </p:nvSpPr>
        <p:spPr/>
        <p:txBody>
          <a:bodyPr/>
          <a:lstStyle/>
          <a:p>
            <a:r>
              <a:rPr lang="en-US" dirty="0"/>
              <a:t>The idea of </a:t>
            </a:r>
            <a:r>
              <a:rPr lang="en-US" dirty="0" err="1"/>
              <a:t>lntelligent</a:t>
            </a:r>
            <a:r>
              <a:rPr lang="en-US" dirty="0"/>
              <a:t> Design arose not from the work of any individual but from the collective work of biology, particularly in the last fifty years.</a:t>
            </a:r>
          </a:p>
          <a:p>
            <a:r>
              <a:rPr lang="en-US" dirty="0"/>
              <a:t>The cell is not getting any simpler; it is getting much more complex. And as imagined simplicity vanishes, the idea of intelligent design becomes more and more compelling. That trend is continuing inexorably</a:t>
            </a:r>
          </a:p>
        </p:txBody>
      </p:sp>
    </p:spTree>
    <p:extLst>
      <p:ext uri="{BB962C8B-B14F-4D97-AF65-F5344CB8AC3E}">
        <p14:creationId xmlns:p14="http://schemas.microsoft.com/office/powerpoint/2010/main" val="36612907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455</Words>
  <Application>Microsoft Office PowerPoint</Application>
  <PresentationFormat>Widescreen</PresentationFormat>
  <Paragraphs>27</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Irreducible Complexity:</vt:lpstr>
      <vt:lpstr>A sketch of the intelligent design hypothesis </vt:lpstr>
      <vt:lpstr>Intelligent Design and Evolution</vt:lpstr>
      <vt:lpstr>Misconceptions concerning supposed ways around the irreducibility of biochemical systems</vt:lpstr>
      <vt:lpstr>The blood clotting cascade</vt:lpstr>
      <vt:lpstr>Future prospects of the intelligent design hypothesis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Irreducible Complexity:</dc:title>
  <dc:creator>Victor</dc:creator>
  <cp:lastModifiedBy>Victor</cp:lastModifiedBy>
  <cp:revision>18</cp:revision>
  <dcterms:created xsi:type="dcterms:W3CDTF">2019-05-09T22:32:39Z</dcterms:created>
  <dcterms:modified xsi:type="dcterms:W3CDTF">2019-05-10T12:13:34Z</dcterms:modified>
</cp:coreProperties>
</file>