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46" r:id="rId2"/>
    <p:sldId id="328" r:id="rId3"/>
    <p:sldId id="340" r:id="rId4"/>
    <p:sldId id="349" r:id="rId5"/>
    <p:sldId id="338" r:id="rId6"/>
    <p:sldId id="332" r:id="rId7"/>
    <p:sldId id="334" r:id="rId8"/>
    <p:sldId id="337" r:id="rId9"/>
    <p:sldId id="348" r:id="rId10"/>
    <p:sldId id="347" r:id="rId11"/>
    <p:sldId id="341" r:id="rId12"/>
    <p:sldId id="342" r:id="rId13"/>
    <p:sldId id="343" r:id="rId14"/>
    <p:sldId id="344" r:id="rId15"/>
    <p:sldId id="34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2" autoAdjust="0"/>
    <p:restoredTop sz="87243" autoAdjust="0"/>
  </p:normalViewPr>
  <p:slideViewPr>
    <p:cSldViewPr snapToGrid="0">
      <p:cViewPr varScale="1">
        <p:scale>
          <a:sx n="43" d="100"/>
          <a:sy n="43" d="100"/>
        </p:scale>
        <p:origin x="84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5-02T21:27:17.33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0,'630'0,"-611"2,-1 0,1 2,-1 0,12 6,-8-3,-1-2,1 0,3-1,25 2,25 10,8 0,-1-1,-13-2,1-3,27-4,1083-8,-1173 3,1-1,-1-1,0 0,1 0,-1 0,0-1,0-1,0 0,1 0,-2 0,-5 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5-02T21:27:17.34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0 267,'3'0,"0"-1,0 1,0-1,0 0,0 0,-1 0,1 0,0-1,-1 1,2-2,11-4,93-39,2 6,2 4,62-10,-44 19,2 5,0 6,1 6,27 6,796 7,-719-3,-209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5-02T21:27:17.3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1 126,'1051'0,"-933"-9,24-15,-30 4,47 8,-159 12,5 1,0 0,0-1,0 0,-1-1,1 0,0 0,0-1,-1 0,1 0,-1-1,1-1,-1 1,1-1,-1-1,3-3,6-19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5-02T21:28:50.19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29,'1915'0,"-1880"-2,0-1,13-4,32-3,96 3,1 7,-71 1,-83-1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5-02T21:29:55.55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1 261,'46'-3,"0"-2,-1-1,1-3,32-11,-17 4,-1 4,10 0,16-3,-59 9,0 1,0 2,13 0,21-2,0-1,40-11,-41 5,0 4,48-1,-66 9,-24 1,0 0,-1-2,1 0,-1-1,1-1,-1-1,8-2,3-4,0 1,0 2,0 1,1 1,0 1,0 2,10 1,14-2,43-7,-37 3,22 1,-45 5,64-2,47 8,-139-4,0 1,0 0,-1 0,1 0,0 1,-1 0,4 3,50 30,-40-23,7 4,-18-9,0-2,0 1,1-1,0-1,0 0,0-1,0 0,1 0,0-2,7 2,44-1,-35-3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00154-DF79-48F0-9E8A-0B8FB28FE630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86053-1F7E-419B-9E03-7192087D0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5A677-D4FB-497F-A4A6-E3C041853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B0CAC-C51E-424D-B070-2AB223E44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4AC31-0ABB-43F2-9774-D25EAD03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3E6D2-F34B-4644-A3ED-CEDFE810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0EFA4-1960-43D7-A0D9-1190A146E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8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26971-3473-4F35-831B-2A649BC39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9CC3C-CAC5-4122-B929-AF1494BB7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24ABF-27ED-4B40-9DFE-30872F30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7B80C-5FDD-46C5-A23B-04FB3501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2F55B-C1CF-49EE-A1E6-E206FB3F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0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D9C545-93A0-4DC5-8ADA-C7D473C40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69C46-B360-4B62-BF65-E4728515A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477E2-03F4-4DBC-9CE9-3145CE9F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FA619-3895-408E-B580-F71E9FE3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BA58B-AFC6-4C6C-A674-24D35EBA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6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376C2-2312-4DBB-B94B-BEAACE97A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2A21C-8267-4E82-BF65-B5CCC37C0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E3019-E3EB-4C80-A921-C8A88E1BB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26AE-887A-447B-BF96-37399F5B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A12E1-F77B-46B1-B414-D54BEB57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B71E6D-6999-4813-8758-6CE88C27BAB5}"/>
              </a:ext>
            </a:extLst>
          </p:cNvPr>
          <p:cNvCxnSpPr/>
          <p:nvPr userDrawn="1"/>
        </p:nvCxnSpPr>
        <p:spPr>
          <a:xfrm>
            <a:off x="838200" y="1499016"/>
            <a:ext cx="925018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84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0DB65-2536-43DD-8298-4280EBEA7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2738B-2CD6-4EEF-B6D1-8234C9F81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301B1-FA91-4719-9CD2-3C9E56B9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5D8D0-6B59-4CCB-883D-28B8FA4B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E93ED-A6CB-4C5C-A876-6798FC4A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BA5C-6E82-42A9-A403-BAD0D3FA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B05B3-0A05-4D32-8849-1EAA1D4DF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6FEFA-075B-442E-A7A4-75E490528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4AEA4-64AB-4713-864A-10900829C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B87BD-C0F3-4D79-9CD2-D01FFDA3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8EAEA-9EEF-43CF-85E7-16F65622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1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85F75-574E-4F4B-86BA-31241CC4F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64682-0B55-4CC8-ACD9-6DB671BBB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EE6AE-F0C4-494D-9681-3989305B2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15C67-8B40-4B51-888B-A62DF5683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915ABD-33BB-4C1D-9EBD-A26BC29C6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7DF85-92E8-402C-A768-E2E6BDA4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6810B-6322-4EAE-AEFC-3DD55BF0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A213F-E93C-4518-927B-746967A3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4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8E39A-F454-4C0D-BB52-CE391FE6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00830-07E7-4C4F-B31C-D8040673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ABA3A-C475-4D17-97CA-D5F6D9EF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2F7CD-AF7E-4119-B9A0-65B75AC4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7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F7B6F-C71F-4458-8EEE-157BA34E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270D40-79CC-466F-A428-404A87F3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57E19-6360-469B-AE1F-5A43065F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4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8BA70-9D06-4624-A28D-EDC041D62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4E214-7E5D-4171-8BFE-A43779D2B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F30DA-CF47-465F-9263-158CE596C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5CE6C-76D6-4456-8241-DAFE34E1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8EDFC-D8FF-4AB2-B884-302BF07E3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D9CE3-0D29-4345-81D0-90BF8E7B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5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63FD2-554C-4C01-A796-E8DFB0C9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8EC171-F4E1-44EA-B07B-D4CF3B50C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227E7-1A78-4B12-84EA-D3925211D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F6A89-E16B-47FA-AD21-141C6A4D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0B207-B0B8-487E-933B-200AE72E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97D76-0DA5-4C90-A10E-2ECA3B4A1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8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1DF45A-BA41-4F3D-A010-22715B64F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0CF65-21B9-425F-B523-1C008306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265C1-9A05-4FC0-ACA2-3F1B3F95E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034A2-03E8-4DC0-B1D8-0752EF7766C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5F474-4D5E-4A60-BAC4-DBA5C1011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22831-D4B9-422F-A43C-FD00DA644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99EF-366D-4F89-B31F-D575AEBBC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4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6DAAF-AD6E-49DE-8D6B-576B30394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LATOUR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F2738-3171-47C1-8D22-BDEC88A543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Actor-Network Theory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6BD83A-D8D9-477F-B97E-5DAD200E6D23}"/>
              </a:ext>
            </a:extLst>
          </p:cNvPr>
          <p:cNvCxnSpPr/>
          <p:nvPr/>
        </p:nvCxnSpPr>
        <p:spPr>
          <a:xfrm>
            <a:off x="971550" y="4503420"/>
            <a:ext cx="666369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571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945F-C313-4A6B-ADC0-3BE1F406B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Sokal</a:t>
            </a:r>
            <a:r>
              <a:rPr lang="en-US" dirty="0"/>
              <a:t> &amp; </a:t>
            </a:r>
            <a:r>
              <a:rPr lang="en-US" dirty="0" err="1"/>
              <a:t>Bricomont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749E3-5504-4149-93EA-D8E6CBE248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Fashionable Nonsense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5BC017-DD36-4375-92CF-64838D3C13BC}"/>
              </a:ext>
            </a:extLst>
          </p:cNvPr>
          <p:cNvCxnSpPr/>
          <p:nvPr/>
        </p:nvCxnSpPr>
        <p:spPr>
          <a:xfrm>
            <a:off x="971550" y="4503420"/>
            <a:ext cx="666369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691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418B3-3780-4428-99ED-0C826778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of reference (physics)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E57D9-36E0-4BB8-B657-5DB61E0AA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srgbClr val="44546A">
                    <a:lumMod val="50000"/>
                  </a:srgbClr>
                </a:solidFill>
              </a:rPr>
              <a:t>= Scheme for assigning spatial and temporal coordinates (</a:t>
            </a:r>
            <a:r>
              <a:rPr lang="en-US" dirty="0" err="1">
                <a:solidFill>
                  <a:srgbClr val="44546A">
                    <a:lumMod val="50000"/>
                  </a:srgbClr>
                </a:solidFill>
              </a:rPr>
              <a:t>x,y,z,t</a:t>
            </a:r>
            <a:r>
              <a:rPr lang="en-US" dirty="0">
                <a:solidFill>
                  <a:srgbClr val="44546A">
                    <a:lumMod val="50000"/>
                  </a:srgbClr>
                </a:solidFill>
              </a:rPr>
              <a:t>) to “events” </a:t>
            </a:r>
          </a:p>
          <a:p>
            <a:pPr marL="0" lvl="0" indent="0">
              <a:buNone/>
            </a:pPr>
            <a:r>
              <a:rPr lang="en-US" sz="2000" dirty="0">
                <a:solidFill>
                  <a:srgbClr val="44546A">
                    <a:lumMod val="50000"/>
                  </a:srgbClr>
                </a:solidFill>
              </a:rPr>
              <a:t>e.g. Event in NYC: 6th Avenue (x), 42nd Street (y), 30 meters above ground level (z), at noon on May 1, 1998 (t).</a:t>
            </a:r>
          </a:p>
          <a:p>
            <a:pPr marL="342900" lvl="0" indent="-342900"/>
            <a:endParaRPr lang="en-US" dirty="0">
              <a:solidFill>
                <a:srgbClr val="44546A">
                  <a:lumMod val="50000"/>
                </a:srgbClr>
              </a:solidFill>
            </a:endParaRPr>
          </a:p>
          <a:p>
            <a:pPr marL="342900" lvl="0" indent="-342900"/>
            <a:r>
              <a:rPr lang="en-US" dirty="0">
                <a:solidFill>
                  <a:srgbClr val="44546A">
                    <a:lumMod val="50000"/>
                  </a:srgbClr>
                </a:solidFill>
              </a:rPr>
              <a:t>Origin and orientation are arbitrary</a:t>
            </a:r>
          </a:p>
          <a:p>
            <a:pPr marL="342900" lvl="0" indent="-342900"/>
            <a:r>
              <a:rPr lang="en-US" dirty="0">
                <a:solidFill>
                  <a:srgbClr val="44546A">
                    <a:lumMod val="50000"/>
                  </a:srgbClr>
                </a:solidFill>
              </a:rPr>
              <a:t>Relativity theory: two frames in </a:t>
            </a:r>
            <a:r>
              <a:rPr lang="en-US" i="1" dirty="0">
                <a:solidFill>
                  <a:srgbClr val="44546A">
                    <a:lumMod val="50000"/>
                  </a:srgbClr>
                </a:solidFill>
              </a:rPr>
              <a:t>relative motion</a:t>
            </a:r>
          </a:p>
          <a:p>
            <a:pPr marL="342900" lvl="0" indent="-342900"/>
            <a:r>
              <a:rPr lang="en-US" dirty="0">
                <a:solidFill>
                  <a:srgbClr val="44546A">
                    <a:lumMod val="50000"/>
                  </a:srgbClr>
                </a:solidFill>
              </a:rPr>
              <a:t>Frame of reference can be a </a:t>
            </a:r>
            <a:r>
              <a:rPr lang="en-US" i="1" dirty="0">
                <a:solidFill>
                  <a:srgbClr val="44546A">
                    <a:lumMod val="50000"/>
                  </a:srgbClr>
                </a:solidFill>
              </a:rPr>
              <a:t>set</a:t>
            </a:r>
            <a:r>
              <a:rPr lang="en-US" dirty="0">
                <a:solidFill>
                  <a:srgbClr val="44546A">
                    <a:lumMod val="50000"/>
                  </a:srgbClr>
                </a:solidFill>
              </a:rPr>
              <a:t> of observers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67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E2EE-BA14-435D-9D82-826CA8DE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Misunderstandings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8E8DC-8ECE-4559-936A-16294E764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44546A">
                    <a:lumMod val="50000"/>
                  </a:srgbClr>
                </a:solidFill>
              </a:rPr>
              <a:t>Thinks relativity is concerned with the relative location (rather than relative motion)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B810E-9AD1-4FDF-A1A1-3D0B95CF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006" y="2857500"/>
            <a:ext cx="6808712" cy="36353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F2D7CD3-3D1C-45C2-B2DF-32BA25908930}"/>
                  </a:ext>
                </a:extLst>
              </p14:cNvPr>
              <p14:cNvContentPartPr/>
              <p14:nvPr/>
            </p14:nvContentPartPr>
            <p14:xfrm>
              <a:off x="6820445" y="3372275"/>
              <a:ext cx="939756" cy="45719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F2D7CD3-3D1C-45C2-B2DF-32BA2590893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66436" y="3263420"/>
                <a:ext cx="1047414" cy="2630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FAB4432-5235-4A32-A75E-0794CFB05233}"/>
                  </a:ext>
                </a:extLst>
              </p14:cNvPr>
              <p14:cNvContentPartPr/>
              <p14:nvPr/>
            </p14:nvContentPartPr>
            <p14:xfrm>
              <a:off x="4761710" y="4656470"/>
              <a:ext cx="885499" cy="96677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FAB4432-5235-4A32-A75E-0794CFB0523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07694" y="4548610"/>
                <a:ext cx="993170" cy="3127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CD2703E-3212-4C88-AB3D-F37B6580E57B}"/>
                  </a:ext>
                </a:extLst>
              </p14:cNvPr>
              <p14:cNvContentPartPr/>
              <p14:nvPr/>
            </p14:nvContentPartPr>
            <p14:xfrm>
              <a:off x="6688117" y="6200975"/>
              <a:ext cx="602206" cy="45719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CD2703E-3212-4C88-AB3D-F37B6580E57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34484" y="6092977"/>
                <a:ext cx="709833" cy="26135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263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E2EE-BA14-435D-9D82-826CA8DE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Misunderstandings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8E8DC-8ECE-4559-936A-16294E764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  <a:defRPr/>
            </a:pPr>
            <a:r>
              <a:rPr lang="en-US" dirty="0">
                <a:solidFill>
                  <a:srgbClr val="44546A">
                    <a:lumMod val="50000"/>
                  </a:srgbClr>
                </a:solidFill>
              </a:rPr>
              <a:t>Thinks 3</a:t>
            </a:r>
            <a:r>
              <a:rPr lang="en-US" baseline="30000" dirty="0">
                <a:solidFill>
                  <a:srgbClr val="44546A">
                    <a:lumMod val="50000"/>
                  </a:srgbClr>
                </a:solidFill>
              </a:rPr>
              <a:t>rd</a:t>
            </a:r>
            <a:r>
              <a:rPr lang="en-US" dirty="0">
                <a:solidFill>
                  <a:srgbClr val="44546A">
                    <a:lumMod val="50000"/>
                  </a:srgbClr>
                </a:solidFill>
              </a:rPr>
              <a:t> frame of reference is crucial. Also, stresses need to discipline human observers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8C7458-3699-4136-A0DC-3FE494519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161" y="3212619"/>
            <a:ext cx="5825708" cy="296434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05938D4-8D84-4518-86E7-8304E7213625}"/>
                  </a:ext>
                </a:extLst>
              </p14:cNvPr>
              <p14:cNvContentPartPr/>
              <p14:nvPr/>
            </p14:nvContentPartPr>
            <p14:xfrm>
              <a:off x="4410744" y="4778966"/>
              <a:ext cx="934560" cy="10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05938D4-8D84-4518-86E7-8304E72136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7104" y="4670966"/>
                <a:ext cx="1042200" cy="22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6418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E2EE-BA14-435D-9D82-826CA8DE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Misunderstandings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8E8DC-8ECE-4559-936A-16294E764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  <a:defRPr/>
            </a:pPr>
            <a:r>
              <a:rPr lang="en-US" dirty="0">
                <a:solidFill>
                  <a:srgbClr val="44546A">
                    <a:lumMod val="50000"/>
                  </a:srgbClr>
                </a:solidFill>
              </a:rPr>
              <a:t>Emphasizes alleged role of the ‘enunciator’ (reference frame with privileged role) </a:t>
            </a:r>
            <a:r>
              <a:rPr lang="en-US" dirty="0">
                <a:solidFill>
                  <a:srgbClr val="44546A">
                    <a:lumMod val="50000"/>
                  </a:srgbClr>
                </a:solidFill>
                <a:sym typeface="Wingdings" panose="05000000000000000000" pitchFamily="2" charset="2"/>
              </a:rPr>
              <a:t> distinction between “relativism” and “relativity”</a:t>
            </a:r>
            <a:endParaRPr lang="en-US" dirty="0">
              <a:solidFill>
                <a:srgbClr val="44546A">
                  <a:lumMod val="50000"/>
                </a:srgbClr>
              </a:solidFill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BC3ACF-1CEB-4BE5-8921-4AA6BB937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041" y="3157771"/>
            <a:ext cx="5843587" cy="315412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C1602AC-ECD3-456C-9E56-DE96B1819749}"/>
                  </a:ext>
                </a:extLst>
              </p14:cNvPr>
              <p14:cNvContentPartPr/>
              <p14:nvPr/>
            </p14:nvContentPartPr>
            <p14:xfrm>
              <a:off x="6651564" y="4880671"/>
              <a:ext cx="901800" cy="939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C1602AC-ECD3-456C-9E56-DE96B18197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97924" y="4772671"/>
                <a:ext cx="1009440" cy="30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157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E007-0174-4F6B-9E6C-E1EFF9DF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Mermin’s</a:t>
            </a:r>
            <a:r>
              <a:rPr lang="en-US" dirty="0"/>
              <a:t> response (on </a:t>
            </a:r>
            <a:r>
              <a:rPr lang="en-US" i="1" dirty="0"/>
              <a:t>Physics Today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F6515-0730-4F08-8C3C-E65C4FB4E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Semiotic reading, transferrable to society/social science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Sokal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: learned anything transferrable to society?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Purely logical level: 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Sociologists do not have background in physics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8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65B4E-0769-4319-A8AB-33C25299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Latour – Goals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674F7-1573-4826-8D7B-599CB07BA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Show why the social cannot be defined as a type of material</a:t>
            </a:r>
          </a:p>
          <a:p>
            <a:pPr marL="514350" indent="-514350">
              <a:buAutoNum type="arabicParenR"/>
            </a:pPr>
            <a:r>
              <a:rPr lang="en-US" dirty="0"/>
              <a:t>Dispute the project of providing ‘social explanations’ of other states of affair</a:t>
            </a:r>
          </a:p>
          <a:p>
            <a:pPr marL="514350" indent="-514350">
              <a:buAutoNum type="arabicParenR"/>
            </a:pPr>
            <a:r>
              <a:rPr lang="en-US" dirty="0"/>
              <a:t>Redefine the notion of ‘social’</a:t>
            </a:r>
          </a:p>
        </p:txBody>
      </p:sp>
    </p:spTree>
    <p:extLst>
      <p:ext uri="{BB962C8B-B14F-4D97-AF65-F5344CB8AC3E}">
        <p14:creationId xmlns:p14="http://schemas.microsoft.com/office/powerpoint/2010/main" val="6600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73CC8-B2FF-41B5-89B5-3BE5FD7B8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5EF92C-824C-4E01-981E-E844C21BD5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822153"/>
              </p:ext>
            </p:extLst>
          </p:nvPr>
        </p:nvGraphicFramePr>
        <p:xfrm>
          <a:off x="838200" y="1825625"/>
          <a:ext cx="105156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1738425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7078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Sociology of the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 approach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727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Advances the existence of ‘society’, ‘social dimension’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Nothing specific to social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316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‘Social context’: separated domain of reality in which non-social activities take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‘social context’, no distinct domain of reality to which the label ‘social’ or ‘society’ could be attributed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226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‘Social’: possesses some specific properties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26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Separated domain can be used 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Explain specifically social phenomena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Explain ‘social aspects’ of other non-social domains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‘social force’ available to explain the residual features other domains cannot account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76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‘Social’ is the glue that can fix everything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529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Ordinary agents embedded in the social world (‘informants’). Fully visible only to social scientist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Actors know what they’re doing, more than ‘mere informants’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dirty="0"/>
                        <a:t>No meaning in adding social factors to other scientific specialties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87481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A0F0074-9483-4F41-82DB-8C32943D59BC}"/>
              </a:ext>
            </a:extLst>
          </p:cNvPr>
          <p:cNvSpPr/>
          <p:nvPr/>
        </p:nvSpPr>
        <p:spPr>
          <a:xfrm>
            <a:off x="6096000" y="1690688"/>
            <a:ext cx="5665470" cy="47605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1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73CC8-B2FF-41B5-89B5-3BE5FD7B8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5EF92C-824C-4E01-981E-E844C21BD5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983682"/>
              </p:ext>
            </p:extLst>
          </p:nvPr>
        </p:nvGraphicFramePr>
        <p:xfrm>
          <a:off x="838200" y="1825625"/>
          <a:ext cx="105156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1738425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70780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Sociology of the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Sociology of associations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727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Advances the existence of ‘society’, ‘social dimension’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‘social dimension’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316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‘Social context’: separated domain of reality in which non-social activities take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distinct domain of reality to which the label ‘social’ or ‘society’ could be attributed.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226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‘Social’: possesses some specific properties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26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Separated domain can be used 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Explain specifically social phenomena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Explain ‘social aspects’ of other non-social domains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‘social force’ available to explain the residual features other domains cannot account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76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‘Social’ is the glue that can fix everything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‘Social’ is what is glued together by many </a:t>
                      </a:r>
                      <a:r>
                        <a:rPr lang="en-US" i="1" dirty="0"/>
                        <a:t>other</a:t>
                      </a:r>
                      <a:r>
                        <a:rPr lang="en-US" i="0" dirty="0"/>
                        <a:t> types of connectors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47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Ordinary agents embedded in the social world (‘informants’). Fully visible only to social scientist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Actors know what they’re doing, more than ‘mere informants’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no meaning in ‘adding social factors’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874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13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0FDEA8B-8BB5-4624-A751-2EA96346BAD6}"/>
              </a:ext>
            </a:extLst>
          </p:cNvPr>
          <p:cNvSpPr txBox="1">
            <a:spLocks/>
          </p:cNvSpPr>
          <p:nvPr/>
        </p:nvSpPr>
        <p:spPr>
          <a:xfrm>
            <a:off x="838200" y="1884459"/>
            <a:ext cx="10515600" cy="42778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u="sng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3D6F321-888F-4722-9F1A-EE4FCF742E8D}"/>
              </a:ext>
            </a:extLst>
          </p:cNvPr>
          <p:cNvSpPr/>
          <p:nvPr/>
        </p:nvSpPr>
        <p:spPr>
          <a:xfrm>
            <a:off x="4623357" y="2110745"/>
            <a:ext cx="2773181" cy="6295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Etymology of </a:t>
            </a:r>
            <a:r>
              <a:rPr lang="en-US" i="1" dirty="0">
                <a:solidFill>
                  <a:srgbClr val="002060"/>
                </a:solidFill>
              </a:rPr>
              <a:t>social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en-US" i="1" dirty="0">
                <a:solidFill>
                  <a:srgbClr val="002060"/>
                </a:solidFill>
                <a:sym typeface="Wingdings" panose="05000000000000000000" pitchFamily="2" charset="2"/>
              </a:rPr>
              <a:t>socius</a:t>
            </a:r>
            <a:r>
              <a:rPr lang="en-US" dirty="0">
                <a:solidFill>
                  <a:srgbClr val="002060"/>
                </a:solidFill>
                <a:sym typeface="Wingdings" panose="05000000000000000000" pitchFamily="2" charset="2"/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B749C4E-1238-4C5A-93D2-8840D9ECDAFD}"/>
              </a:ext>
            </a:extLst>
          </p:cNvPr>
          <p:cNvSpPr/>
          <p:nvPr/>
        </p:nvSpPr>
        <p:spPr>
          <a:xfrm>
            <a:off x="1193108" y="3042634"/>
            <a:ext cx="2773181" cy="6295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Something homogeneous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Social ties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24EA887-FD56-401F-9D0A-15E8441CA9F0}"/>
              </a:ext>
            </a:extLst>
          </p:cNvPr>
          <p:cNvSpPr/>
          <p:nvPr/>
        </p:nvSpPr>
        <p:spPr>
          <a:xfrm>
            <a:off x="7776288" y="3042633"/>
            <a:ext cx="3202899" cy="6295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Trail of associations</a:t>
            </a:r>
            <a:r>
              <a:rPr lang="en-US" dirty="0">
                <a:solidFill>
                  <a:srgbClr val="002060"/>
                </a:solidFill>
              </a:rPr>
              <a:t> between heterogeneous elements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EF7A784-6F99-47CC-96B3-4C0E2F165CAC}"/>
              </a:ext>
            </a:extLst>
          </p:cNvPr>
          <p:cNvSpPr/>
          <p:nvPr/>
        </p:nvSpPr>
        <p:spPr>
          <a:xfrm>
            <a:off x="1193107" y="3898829"/>
            <a:ext cx="2773181" cy="6295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Science of the social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CF4CBDA-30EA-4A28-B6B1-F8FA81EE13F5}"/>
              </a:ext>
            </a:extLst>
          </p:cNvPr>
          <p:cNvSpPr/>
          <p:nvPr/>
        </p:nvSpPr>
        <p:spPr>
          <a:xfrm>
            <a:off x="7991146" y="3898829"/>
            <a:ext cx="2773181" cy="6295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Tracing of associations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9CCC8B-8F23-4150-AA40-3B1D8D968669}"/>
              </a:ext>
            </a:extLst>
          </p:cNvPr>
          <p:cNvCxnSpPr>
            <a:stCxn id="3" idx="1"/>
            <a:endCxn id="4" idx="0"/>
          </p:cNvCxnSpPr>
          <p:nvPr/>
        </p:nvCxnSpPr>
        <p:spPr>
          <a:xfrm flipH="1">
            <a:off x="2579699" y="2425539"/>
            <a:ext cx="2043658" cy="6170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24386D-8756-44C9-AE7C-442C8CFCBFE9}"/>
              </a:ext>
            </a:extLst>
          </p:cNvPr>
          <p:cNvCxnSpPr>
            <a:stCxn id="3" idx="3"/>
            <a:endCxn id="5" idx="0"/>
          </p:cNvCxnSpPr>
          <p:nvPr/>
        </p:nvCxnSpPr>
        <p:spPr>
          <a:xfrm>
            <a:off x="7396538" y="2425539"/>
            <a:ext cx="1981200" cy="6170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DD8F39-E058-4D4D-9C74-FD797AA3443E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2579698" y="3672221"/>
            <a:ext cx="1" cy="2266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1AC441-81B7-4FDE-A4F6-497294DB27E8}"/>
              </a:ext>
            </a:extLst>
          </p:cNvPr>
          <p:cNvCxnSpPr>
            <a:stCxn id="5" idx="2"/>
            <a:endCxn id="7" idx="0"/>
          </p:cNvCxnSpPr>
          <p:nvPr/>
        </p:nvCxnSpPr>
        <p:spPr>
          <a:xfrm flipH="1">
            <a:off x="9377737" y="3672220"/>
            <a:ext cx="1" cy="2266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CFBA509-21DF-4750-852E-ABCD9BE9FAF4}"/>
              </a:ext>
            </a:extLst>
          </p:cNvPr>
          <p:cNvSpPr txBox="1"/>
          <p:nvPr/>
        </p:nvSpPr>
        <p:spPr>
          <a:xfrm>
            <a:off x="4968131" y="4058353"/>
            <a:ext cx="163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sociology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BF7965-B2B5-426F-A750-586E13FC3CB1}"/>
              </a:ext>
            </a:extLst>
          </p:cNvPr>
          <p:cNvSpPr txBox="1"/>
          <p:nvPr/>
        </p:nvSpPr>
        <p:spPr>
          <a:xfrm>
            <a:off x="4968131" y="3277751"/>
            <a:ext cx="163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social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36365A-1890-4F39-B836-C18A6599BB73}"/>
              </a:ext>
            </a:extLst>
          </p:cNvPr>
          <p:cNvSpPr/>
          <p:nvPr/>
        </p:nvSpPr>
        <p:spPr>
          <a:xfrm>
            <a:off x="958531" y="4861292"/>
            <a:ext cx="3242331" cy="968092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Sociology of the social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9406A1-CB9C-453F-ACF7-BACAEBCF64D7}"/>
              </a:ext>
            </a:extLst>
          </p:cNvPr>
          <p:cNvSpPr/>
          <p:nvPr/>
        </p:nvSpPr>
        <p:spPr>
          <a:xfrm>
            <a:off x="7756570" y="4861292"/>
            <a:ext cx="3242331" cy="968092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Sociology of associations</a:t>
            </a:r>
          </a:p>
        </p:txBody>
      </p:sp>
    </p:spTree>
    <p:extLst>
      <p:ext uri="{BB962C8B-B14F-4D97-AF65-F5344CB8AC3E}">
        <p14:creationId xmlns:p14="http://schemas.microsoft.com/office/powerpoint/2010/main" val="280063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D63B3-58E0-453F-ADF9-6E2F7D17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Latour’s definition of </a:t>
            </a:r>
            <a:r>
              <a:rPr lang="en-US" b="1" dirty="0"/>
              <a:t>social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1E546-32A7-40A4-A0F6-BF4808A4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71" y="2077204"/>
            <a:ext cx="10515600" cy="3525865"/>
          </a:xfrm>
        </p:spPr>
        <p:txBody>
          <a:bodyPr>
            <a:normAutofit/>
          </a:bodyPr>
          <a:lstStyle/>
          <a:p>
            <a:r>
              <a:rPr lang="en-US" sz="2400" dirty="0"/>
              <a:t>Sociology as </a:t>
            </a:r>
            <a:r>
              <a:rPr lang="en-US" sz="2400" i="1" dirty="0"/>
              <a:t>tracing of associations </a:t>
            </a:r>
            <a:r>
              <a:rPr lang="en-US" sz="2400" dirty="0"/>
              <a:t>comprehends any type of aggregate</a:t>
            </a:r>
            <a:endParaRPr lang="en-US" sz="2400" i="1" dirty="0"/>
          </a:p>
          <a:p>
            <a:r>
              <a:rPr lang="en-US" sz="2400" dirty="0"/>
              <a:t>Heterogeneous elements </a:t>
            </a:r>
            <a:r>
              <a:rPr lang="en-US" sz="2400" i="1" dirty="0"/>
              <a:t>might be</a:t>
            </a:r>
            <a:r>
              <a:rPr lang="en-US" sz="2400" dirty="0"/>
              <a:t> assembled anew in some given state of affairs</a:t>
            </a:r>
          </a:p>
          <a:p>
            <a:r>
              <a:rPr lang="en-US" sz="2400" dirty="0"/>
              <a:t>Need to reshuffle the conception of what was associated together</a:t>
            </a:r>
          </a:p>
          <a:p>
            <a:r>
              <a:rPr lang="en-US" sz="2400" dirty="0"/>
              <a:t>Sense of belonging enters a crisis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New notion of social: </a:t>
            </a:r>
            <a:r>
              <a:rPr lang="en-US" sz="2400" b="1" dirty="0"/>
              <a:t>much wider</a:t>
            </a:r>
            <a:r>
              <a:rPr lang="en-US" sz="2400" dirty="0"/>
              <a:t> than usual, but </a:t>
            </a:r>
            <a:r>
              <a:rPr lang="en-US" sz="2400" b="1" dirty="0"/>
              <a:t>strictly limited</a:t>
            </a:r>
            <a:r>
              <a:rPr lang="en-US" sz="2400" dirty="0"/>
              <a:t> to tracing new associations and to designing their assemblage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44A50A-E27A-45DA-A2C0-FE8AF5B11C2A}"/>
              </a:ext>
            </a:extLst>
          </p:cNvPr>
          <p:cNvSpPr/>
          <p:nvPr/>
        </p:nvSpPr>
        <p:spPr>
          <a:xfrm>
            <a:off x="581370" y="4780796"/>
            <a:ext cx="10073390" cy="114138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C00000"/>
                </a:solidFill>
              </a:rPr>
              <a:t>“not as a special domain, a specific realm, or a particular sort of thing, but only as a </a:t>
            </a:r>
            <a:r>
              <a:rPr lang="en-US" sz="2200" b="1" dirty="0">
                <a:solidFill>
                  <a:srgbClr val="C00000"/>
                </a:solidFill>
              </a:rPr>
              <a:t>very peculiar movement </a:t>
            </a:r>
            <a:r>
              <a:rPr lang="en-US" sz="2400" b="1" dirty="0">
                <a:solidFill>
                  <a:srgbClr val="C00000"/>
                </a:solidFill>
              </a:rPr>
              <a:t>of</a:t>
            </a:r>
            <a:r>
              <a:rPr lang="en-US" sz="2200" b="1" dirty="0">
                <a:solidFill>
                  <a:srgbClr val="C00000"/>
                </a:solidFill>
              </a:rPr>
              <a:t> re-association and reassembling</a:t>
            </a:r>
            <a:r>
              <a:rPr lang="en-US" sz="2200" dirty="0">
                <a:solidFill>
                  <a:srgbClr val="C0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995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4DD8-B388-49E8-B1FA-E82258A62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Sociology of Associations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1E21-22DF-4AEF-B69E-21208D9D9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Activities might be linked in a way that does or </a:t>
            </a:r>
            <a:r>
              <a:rPr lang="en-US" i="1" dirty="0"/>
              <a:t>does not</a:t>
            </a:r>
            <a:r>
              <a:rPr lang="en-US" dirty="0"/>
              <a:t> produce a society</a:t>
            </a:r>
          </a:p>
          <a:p>
            <a:r>
              <a:rPr lang="en-US" dirty="0"/>
              <a:t>Social explanation is counterproductive</a:t>
            </a:r>
          </a:p>
          <a:p>
            <a:r>
              <a:rPr lang="en-US" i="1" dirty="0"/>
              <a:t>Associations</a:t>
            </a:r>
            <a:r>
              <a:rPr lang="en-US" dirty="0"/>
              <a:t> are made of non-social ties</a:t>
            </a:r>
          </a:p>
          <a:p>
            <a:r>
              <a:rPr lang="en-US" dirty="0"/>
              <a:t>Actors have task of defining and ordering the world</a:t>
            </a:r>
          </a:p>
          <a:p>
            <a:r>
              <a:rPr lang="en-US"/>
              <a:t>Let actors </a:t>
            </a:r>
            <a:r>
              <a:rPr lang="en-US" dirty="0"/>
              <a:t>deploy the full range of controversies in which they are immersed</a:t>
            </a:r>
          </a:p>
          <a:p>
            <a:r>
              <a:rPr lang="en-US" dirty="0"/>
              <a:t>Social scientist should “follow the actors”</a:t>
            </a:r>
          </a:p>
          <a:p>
            <a:r>
              <a:rPr lang="en-US" i="1" dirty="0"/>
              <a:t>Social </a:t>
            </a:r>
            <a:r>
              <a:rPr lang="en-US" dirty="0"/>
              <a:t>is only visible by the </a:t>
            </a:r>
            <a:r>
              <a:rPr lang="en-US" i="1" dirty="0"/>
              <a:t>traces</a:t>
            </a:r>
            <a:r>
              <a:rPr lang="en-US" dirty="0"/>
              <a:t> it leaves when new association is being produced between non-social elements</a:t>
            </a:r>
            <a:endParaRPr lang="en-US" i="1" dirty="0"/>
          </a:p>
          <a:p>
            <a:r>
              <a:rPr lang="en-US" dirty="0"/>
              <a:t>Fully relativist: ability to move between frames of reference</a:t>
            </a:r>
          </a:p>
        </p:txBody>
      </p:sp>
    </p:spTree>
    <p:extLst>
      <p:ext uri="{BB962C8B-B14F-4D97-AF65-F5344CB8AC3E}">
        <p14:creationId xmlns:p14="http://schemas.microsoft.com/office/powerpoint/2010/main" val="194953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98B7-BCB4-4054-940E-C4ABAA45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prefer one, when the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B417B-25B3-4B76-ADA7-2888FD65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Sociology of the Social</a:t>
            </a:r>
          </a:p>
          <a:p>
            <a:r>
              <a:rPr lang="en-US" dirty="0"/>
              <a:t>Indispensable in most situations: </a:t>
            </a:r>
            <a:r>
              <a:rPr lang="en-US" dirty="0" err="1"/>
              <a:t>shorthands</a:t>
            </a:r>
            <a:r>
              <a:rPr lang="en-US" dirty="0"/>
              <a:t> designate ingredients already </a:t>
            </a:r>
            <a:r>
              <a:rPr lang="en-US" i="1" dirty="0"/>
              <a:t>accepted</a:t>
            </a:r>
            <a:r>
              <a:rPr lang="en-US" dirty="0"/>
              <a:t> in the collective realm </a:t>
            </a:r>
          </a:p>
          <a:p>
            <a:r>
              <a:rPr lang="en-US" dirty="0"/>
              <a:t>Fixed frame of reference (pre-relativist) works for slowly evolving situations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Sociology of Associations</a:t>
            </a:r>
          </a:p>
          <a:p>
            <a:r>
              <a:rPr lang="en-US" dirty="0"/>
              <a:t>“situations where innovations proliferate, where group boundaries are uncertain, when the range of entities to be taken into account fluctuates”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9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C94E7D-92A7-4B4B-98B9-3131D6D46C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280511"/>
              </p:ext>
            </p:extLst>
          </p:nvPr>
        </p:nvGraphicFramePr>
        <p:xfrm>
          <a:off x="0" y="0"/>
          <a:ext cx="12192000" cy="658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30782548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067777255"/>
                    </a:ext>
                  </a:extLst>
                </a:gridCol>
              </a:tblGrid>
              <a:tr h="230796">
                <a:tc>
                  <a:txBody>
                    <a:bodyPr/>
                    <a:lstStyle/>
                    <a:p>
                      <a:r>
                        <a:rPr lang="en-US" sz="1400" dirty="0"/>
                        <a:t>Sociology of the Social (common sense)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Sociology of Associations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587113"/>
                  </a:ext>
                </a:extLst>
              </a:tr>
              <a:tr h="3923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Advances the existence of ‘society’, ‘social dimension’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 ‘social dimension’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70861"/>
                  </a:ext>
                </a:extLst>
              </a:tr>
              <a:tr h="3923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‘Social context’: separated domain of reality in which non-social activities take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 ‘social context’, no distinct domain of reality to which the label ‘social’ or ‘society’ could be attributed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065180"/>
                  </a:ext>
                </a:extLst>
              </a:tr>
              <a:tr h="3923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Social aggregate exists behind </a:t>
                      </a:r>
                      <a:r>
                        <a:rPr lang="en-US" sz="1400" dirty="0" err="1"/>
                        <a:t>activites</a:t>
                      </a:r>
                      <a:r>
                        <a:rPr lang="en-US" sz="1400" dirty="0"/>
                        <a:t> [law, science, …]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Nothing behind activities. Activities may be linked in a way that </a:t>
                      </a:r>
                      <a:r>
                        <a:rPr lang="en-US" sz="1400" i="1" dirty="0"/>
                        <a:t>does </a:t>
                      </a:r>
                      <a:r>
                        <a:rPr lang="en-US" sz="1400" i="0" dirty="0"/>
                        <a:t>or </a:t>
                      </a:r>
                      <a:r>
                        <a:rPr lang="en-US" sz="1400" i="1" dirty="0"/>
                        <a:t>does not</a:t>
                      </a:r>
                      <a:r>
                        <a:rPr lang="en-US" sz="1400" i="0" dirty="0"/>
                        <a:t> produce a society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13625"/>
                  </a:ext>
                </a:extLst>
              </a:tr>
              <a:tr h="553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‘Social’ if possesses specific properties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‘social’ as a very peculiar movement of re-association and reassembling. Visible only by the </a:t>
                      </a:r>
                      <a:r>
                        <a:rPr lang="en-US" sz="1400" i="1" dirty="0"/>
                        <a:t>traces</a:t>
                      </a:r>
                      <a:r>
                        <a:rPr lang="en-US" sz="1400" i="0" dirty="0"/>
                        <a:t> it leaves when a </a:t>
                      </a:r>
                      <a:r>
                        <a:rPr lang="en-US" sz="1400" i="1" dirty="0"/>
                        <a:t>new</a:t>
                      </a:r>
                      <a:r>
                        <a:rPr lang="en-US" sz="1400" i="0" dirty="0"/>
                        <a:t> association is being produced between non-social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094010"/>
                  </a:ext>
                </a:extLst>
              </a:tr>
              <a:tr h="313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‘Social’ is glue that can fix everything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‘Social’ is what is glued together by many </a:t>
                      </a:r>
                      <a:r>
                        <a:rPr lang="en-US" sz="1400" i="1" dirty="0"/>
                        <a:t>other</a:t>
                      </a:r>
                      <a:r>
                        <a:rPr lang="en-US" sz="1400" i="0" dirty="0"/>
                        <a:t> types of connectors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757452"/>
                  </a:ext>
                </a:extLst>
              </a:tr>
              <a:tr h="553911">
                <a:tc>
                  <a:txBody>
                    <a:bodyPr/>
                    <a:lstStyle/>
                    <a:p>
                      <a:r>
                        <a:rPr lang="en-US" sz="1400" dirty="0"/>
                        <a:t>Separated domain can be used 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Explain specifically social phenomena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Explain ‘social aspects’ of other non-social domains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 ‘social force’ available to explain the residual features other domains cannot account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868484"/>
                  </a:ext>
                </a:extLst>
              </a:tr>
              <a:tr h="3923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Ordinary agents embedded in the social world (‘informants’). Fully visible only to social scientist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Actors know what they’re doing, more than ‘mere informants’ 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/>
                        <a:t>Task of defining and ordering the social world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643555"/>
                  </a:ext>
                </a:extLst>
              </a:tr>
              <a:tr h="3923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Method: Settle controversies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Method: let actors deploy the full range of controversies in which they are immersed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65086"/>
                  </a:ext>
                </a:extLst>
              </a:tr>
              <a:tr h="240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Society made of social 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Associations are made of non-social 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818154"/>
                  </a:ext>
                </a:extLst>
              </a:tr>
              <a:tr h="240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Pre-relativist: fixed frame of 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Fully relativist: ability to move between frames of 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244038"/>
                  </a:ext>
                </a:extLst>
              </a:tr>
              <a:tr h="392354">
                <a:tc>
                  <a:txBody>
                    <a:bodyPr/>
                    <a:lstStyle/>
                    <a:p>
                      <a:r>
                        <a:rPr lang="en-US" sz="1400" dirty="0"/>
                        <a:t>Social scientists impose some order &amp; limits, teach actors what they are, add reflexivity to actors’ blind practice.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Social scientists ‘follow the actors’ &amp; travel wherever new heterogeneous associations are made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85847"/>
                  </a:ext>
                </a:extLst>
              </a:tr>
              <a:tr h="303009">
                <a:tc>
                  <a:txBody>
                    <a:bodyPr/>
                    <a:lstStyle/>
                    <a:p>
                      <a:r>
                        <a:rPr lang="en-US" sz="1400" dirty="0"/>
                        <a:t>Convenient shorthand of the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Costly longhand of associations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410705"/>
                  </a:ext>
                </a:extLst>
              </a:tr>
              <a:tr h="303009">
                <a:tc>
                  <a:txBody>
                    <a:bodyPr/>
                    <a:lstStyle/>
                    <a:p>
                      <a:r>
                        <a:rPr lang="en-US" sz="1400" dirty="0"/>
                        <a:t>Explanation begins with society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Explanation ends with society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93118"/>
                  </a:ext>
                </a:extLst>
              </a:tr>
              <a:tr h="303009">
                <a:tc>
                  <a:txBody>
                    <a:bodyPr/>
                    <a:lstStyle/>
                    <a:p>
                      <a:r>
                        <a:rPr lang="en-US" sz="1400" dirty="0"/>
                        <a:t>Optimal for: most situations and situations evolving slowly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Optimal for: active, warm, extreme situations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748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1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4305</TotalTime>
  <Words>1172</Words>
  <Application>Microsoft Office PowerPoint</Application>
  <PresentationFormat>Widescreen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Garamond</vt:lpstr>
      <vt:lpstr>Wingdings</vt:lpstr>
      <vt:lpstr>Office Theme</vt:lpstr>
      <vt:lpstr>LATOUR</vt:lpstr>
      <vt:lpstr>Latour – Goals </vt:lpstr>
      <vt:lpstr>Two Approaches</vt:lpstr>
      <vt:lpstr>Two Approaches</vt:lpstr>
      <vt:lpstr>PowerPoint Presentation</vt:lpstr>
      <vt:lpstr>Latour’s definition of social</vt:lpstr>
      <vt:lpstr>Sociology of Associations</vt:lpstr>
      <vt:lpstr>When prefer one, when the other</vt:lpstr>
      <vt:lpstr>PowerPoint Presentation</vt:lpstr>
      <vt:lpstr>Sokal &amp; Bricomont</vt:lpstr>
      <vt:lpstr>Frame of reference (physics)</vt:lpstr>
      <vt:lpstr>Misunderstandings (1/3)</vt:lpstr>
      <vt:lpstr>Misunderstandings (2/3)</vt:lpstr>
      <vt:lpstr>Misunderstandings (3/3)</vt:lpstr>
      <vt:lpstr>Mermin’s response (on Physics Today)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 Fabio</dc:creator>
  <cp:lastModifiedBy>Berna Fabio</cp:lastModifiedBy>
  <cp:revision>195</cp:revision>
  <dcterms:created xsi:type="dcterms:W3CDTF">2019-04-30T11:42:42Z</dcterms:created>
  <dcterms:modified xsi:type="dcterms:W3CDTF">2019-05-03T11:28:36Z</dcterms:modified>
</cp:coreProperties>
</file>