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83" r:id="rId4"/>
    <p:sldId id="277" r:id="rId5"/>
    <p:sldId id="278" r:id="rId6"/>
    <p:sldId id="286" r:id="rId7"/>
    <p:sldId id="290" r:id="rId8"/>
    <p:sldId id="260" r:id="rId9"/>
    <p:sldId id="300" r:id="rId10"/>
    <p:sldId id="301" r:id="rId11"/>
    <p:sldId id="302" r:id="rId12"/>
    <p:sldId id="293" r:id="rId13"/>
    <p:sldId id="292" r:id="rId14"/>
    <p:sldId id="303" r:id="rId15"/>
    <p:sldId id="304" r:id="rId16"/>
    <p:sldId id="305" r:id="rId17"/>
    <p:sldId id="306" r:id="rId18"/>
    <p:sldId id="309" r:id="rId19"/>
    <p:sldId id="315" r:id="rId20"/>
    <p:sldId id="259" r:id="rId21"/>
    <p:sldId id="270" r:id="rId22"/>
    <p:sldId id="271" r:id="rId23"/>
    <p:sldId id="307" r:id="rId24"/>
    <p:sldId id="279" r:id="rId25"/>
    <p:sldId id="308" r:id="rId26"/>
    <p:sldId id="269" r:id="rId27"/>
    <p:sldId id="314" r:id="rId28"/>
    <p:sldId id="316" r:id="rId29"/>
    <p:sldId id="31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initials="V" lastIdx="15" clrIdx="0">
    <p:extLst>
      <p:ext uri="{19B8F6BF-5375-455C-9EA6-DF929625EA0E}">
        <p15:presenceInfo xmlns:p15="http://schemas.microsoft.com/office/powerpoint/2012/main" userId="Vic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9"/>
    <p:restoredTop sz="93224" autoAdjust="0"/>
  </p:normalViewPr>
  <p:slideViewPr>
    <p:cSldViewPr snapToGrid="0" snapToObjects="1">
      <p:cViewPr varScale="1">
        <p:scale>
          <a:sx n="66" d="100"/>
          <a:sy n="66" d="100"/>
        </p:scale>
        <p:origin x="9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9366C-60A2-984A-9308-AD348E6F49BF}" type="datetimeFigureOut">
              <a:rPr lang="en-US" smtClean="0"/>
              <a:t>4/26/19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B496A-24B5-3248-BD36-FA7300528D25}" type="slidenum">
              <a:rPr lang="en-US" smtClean="0"/>
              <a:t>‹Nr.›</a:t>
            </a:fld>
            <a:endParaRPr lang="en-US"/>
          </a:p>
        </p:txBody>
      </p:sp>
    </p:spTree>
    <p:extLst>
      <p:ext uri="{BB962C8B-B14F-4D97-AF65-F5344CB8AC3E}">
        <p14:creationId xmlns:p14="http://schemas.microsoft.com/office/powerpoint/2010/main" val="1125239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1</a:t>
            </a:fld>
            <a:endParaRPr lang="en-US"/>
          </a:p>
        </p:txBody>
      </p:sp>
    </p:spTree>
    <p:extLst>
      <p:ext uri="{BB962C8B-B14F-4D97-AF65-F5344CB8AC3E}">
        <p14:creationId xmlns:p14="http://schemas.microsoft.com/office/powerpoint/2010/main" val="4014940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42DE688-B898-AA44-B371-B8E6B424A5F0}" type="slidenum">
              <a:rPr lang="de-DE" smtClean="0"/>
              <a:t>18</a:t>
            </a:fld>
            <a:endParaRPr lang="de-DE"/>
          </a:p>
        </p:txBody>
      </p:sp>
    </p:spTree>
    <p:extLst>
      <p:ext uri="{BB962C8B-B14F-4D97-AF65-F5344CB8AC3E}">
        <p14:creationId xmlns:p14="http://schemas.microsoft.com/office/powerpoint/2010/main" val="43617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462B5B8-8D38-0E42-9C34-6B29C491C81B}" type="slidenum">
              <a:rPr lang="de-DE" smtClean="0"/>
              <a:t>21</a:t>
            </a:fld>
            <a:endParaRPr lang="de-DE"/>
          </a:p>
        </p:txBody>
      </p:sp>
    </p:spTree>
    <p:extLst>
      <p:ext uri="{BB962C8B-B14F-4D97-AF65-F5344CB8AC3E}">
        <p14:creationId xmlns:p14="http://schemas.microsoft.com/office/powerpoint/2010/main" val="324935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462B5B8-8D38-0E42-9C34-6B29C491C81B}" type="slidenum">
              <a:rPr lang="de-DE" smtClean="0"/>
              <a:t>22</a:t>
            </a:fld>
            <a:endParaRPr lang="de-DE"/>
          </a:p>
        </p:txBody>
      </p:sp>
    </p:spTree>
    <p:extLst>
      <p:ext uri="{BB962C8B-B14F-4D97-AF65-F5344CB8AC3E}">
        <p14:creationId xmlns:p14="http://schemas.microsoft.com/office/powerpoint/2010/main" val="346739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462B5B8-8D38-0E42-9C34-6B29C491C81B}" type="slidenum">
              <a:rPr lang="de-DE" smtClean="0"/>
              <a:t>23</a:t>
            </a:fld>
            <a:endParaRPr lang="de-DE"/>
          </a:p>
        </p:txBody>
      </p:sp>
    </p:spTree>
    <p:extLst>
      <p:ext uri="{BB962C8B-B14F-4D97-AF65-F5344CB8AC3E}">
        <p14:creationId xmlns:p14="http://schemas.microsoft.com/office/powerpoint/2010/main" val="211856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462B5B8-8D38-0E42-9C34-6B29C491C81B}" type="slidenum">
              <a:rPr lang="de-DE" smtClean="0"/>
              <a:t>24</a:t>
            </a:fld>
            <a:endParaRPr lang="de-DE"/>
          </a:p>
        </p:txBody>
      </p:sp>
    </p:spTree>
    <p:extLst>
      <p:ext uri="{BB962C8B-B14F-4D97-AF65-F5344CB8AC3E}">
        <p14:creationId xmlns:p14="http://schemas.microsoft.com/office/powerpoint/2010/main" val="41663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462B5B8-8D38-0E42-9C34-6B29C491C81B}" type="slidenum">
              <a:rPr lang="de-DE" smtClean="0"/>
              <a:t>25</a:t>
            </a:fld>
            <a:endParaRPr lang="de-DE"/>
          </a:p>
        </p:txBody>
      </p:sp>
    </p:spTree>
    <p:extLst>
      <p:ext uri="{BB962C8B-B14F-4D97-AF65-F5344CB8AC3E}">
        <p14:creationId xmlns:p14="http://schemas.microsoft.com/office/powerpoint/2010/main" val="408490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42DE688-B898-AA44-B371-B8E6B424A5F0}" type="slidenum">
              <a:rPr lang="de-DE" smtClean="0"/>
              <a:t>26</a:t>
            </a:fld>
            <a:endParaRPr lang="de-DE"/>
          </a:p>
        </p:txBody>
      </p:sp>
    </p:spTree>
    <p:extLst>
      <p:ext uri="{BB962C8B-B14F-4D97-AF65-F5344CB8AC3E}">
        <p14:creationId xmlns:p14="http://schemas.microsoft.com/office/powerpoint/2010/main" val="407122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62B5B8-8D38-0E42-9C34-6B29C491C81B}" type="slidenum">
              <a:rPr lang="de-DE" smtClean="0"/>
              <a:t>4</a:t>
            </a:fld>
            <a:endParaRPr lang="de-DE"/>
          </a:p>
        </p:txBody>
      </p:sp>
    </p:spTree>
    <p:extLst>
      <p:ext uri="{BB962C8B-B14F-4D97-AF65-F5344CB8AC3E}">
        <p14:creationId xmlns:p14="http://schemas.microsoft.com/office/powerpoint/2010/main" val="71098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62B5B8-8D38-0E42-9C34-6B29C491C81B}" type="slidenum">
              <a:rPr lang="de-DE" smtClean="0"/>
              <a:t>5</a:t>
            </a:fld>
            <a:endParaRPr lang="de-DE"/>
          </a:p>
        </p:txBody>
      </p:sp>
    </p:spTree>
    <p:extLst>
      <p:ext uri="{BB962C8B-B14F-4D97-AF65-F5344CB8AC3E}">
        <p14:creationId xmlns:p14="http://schemas.microsoft.com/office/powerpoint/2010/main" val="419678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1BC66FC-3E40-354C-8810-0B591532F8F2}" type="slidenum">
              <a:rPr lang="de-DE" smtClean="0"/>
              <a:pPr/>
              <a:t>10</a:t>
            </a:fld>
            <a:endParaRPr lang="de-DE"/>
          </a:p>
        </p:txBody>
      </p:sp>
    </p:spTree>
    <p:extLst>
      <p:ext uri="{BB962C8B-B14F-4D97-AF65-F5344CB8AC3E}">
        <p14:creationId xmlns:p14="http://schemas.microsoft.com/office/powerpoint/2010/main" val="2568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62B5B8-8D38-0E42-9C34-6B29C491C81B}" type="slidenum">
              <a:rPr lang="de-DE" smtClean="0"/>
              <a:t>11</a:t>
            </a:fld>
            <a:endParaRPr lang="de-DE"/>
          </a:p>
        </p:txBody>
      </p:sp>
    </p:spTree>
    <p:extLst>
      <p:ext uri="{BB962C8B-B14F-4D97-AF65-F5344CB8AC3E}">
        <p14:creationId xmlns:p14="http://schemas.microsoft.com/office/powerpoint/2010/main" val="251347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13</a:t>
            </a:fld>
            <a:endParaRPr lang="en-US"/>
          </a:p>
        </p:txBody>
      </p:sp>
    </p:spTree>
    <p:extLst>
      <p:ext uri="{BB962C8B-B14F-4D97-AF65-F5344CB8AC3E}">
        <p14:creationId xmlns:p14="http://schemas.microsoft.com/office/powerpoint/2010/main" val="46744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14</a:t>
            </a:fld>
            <a:endParaRPr lang="en-US"/>
          </a:p>
        </p:txBody>
      </p:sp>
    </p:spTree>
    <p:extLst>
      <p:ext uri="{BB962C8B-B14F-4D97-AF65-F5344CB8AC3E}">
        <p14:creationId xmlns:p14="http://schemas.microsoft.com/office/powerpoint/2010/main" val="7771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15</a:t>
            </a:fld>
            <a:endParaRPr lang="en-US"/>
          </a:p>
        </p:txBody>
      </p:sp>
    </p:spTree>
    <p:extLst>
      <p:ext uri="{BB962C8B-B14F-4D97-AF65-F5344CB8AC3E}">
        <p14:creationId xmlns:p14="http://schemas.microsoft.com/office/powerpoint/2010/main" val="327056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AB496A-24B5-3248-BD36-FA7300528D25}" type="slidenum">
              <a:rPr lang="en-US" smtClean="0"/>
              <a:t>16</a:t>
            </a:fld>
            <a:endParaRPr lang="en-US"/>
          </a:p>
        </p:txBody>
      </p:sp>
    </p:spTree>
    <p:extLst>
      <p:ext uri="{BB962C8B-B14F-4D97-AF65-F5344CB8AC3E}">
        <p14:creationId xmlns:p14="http://schemas.microsoft.com/office/powerpoint/2010/main" val="183530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Click to edit Master subtitle style</a:t>
            </a:r>
            <a:endParaRPr lang="en-US"/>
          </a:p>
        </p:txBody>
      </p:sp>
      <p:sp>
        <p:nvSpPr>
          <p:cNvPr id="4" name="Date Placeholder 3"/>
          <p:cNvSpPr>
            <a:spLocks noGrp="1"/>
          </p:cNvSpPr>
          <p:nvPr>
            <p:ph type="dt" sz="half" idx="10"/>
          </p:nvPr>
        </p:nvSpPr>
        <p:spPr/>
        <p:txBody>
          <a:bodyPr/>
          <a:lstStyle/>
          <a:p>
            <a:fld id="{D272D388-4B22-0944-81D6-811B0989B084}"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76285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10"/>
          </p:nvPr>
        </p:nvSpPr>
        <p:spPr/>
        <p:txBody>
          <a:bodyPr/>
          <a:lstStyle/>
          <a:p>
            <a:fld id="{D272D388-4B22-0944-81D6-811B0989B084}"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324815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10"/>
          </p:nvPr>
        </p:nvSpPr>
        <p:spPr/>
        <p:txBody>
          <a:bodyPr/>
          <a:lstStyle/>
          <a:p>
            <a:fld id="{D272D388-4B22-0944-81D6-811B0989B084}"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235682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US"/>
          </a:p>
        </p:txBody>
      </p:sp>
      <p:sp>
        <p:nvSpPr>
          <p:cNvPr id="3" name="Content Placeholder 2"/>
          <p:cNvSpPr>
            <a:spLocks noGrp="1"/>
          </p:cNvSpPr>
          <p:nvPr>
            <p:ph idx="1"/>
          </p:nvPr>
        </p:nvSpPr>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10"/>
          </p:nvPr>
        </p:nvSpPr>
        <p:spPr/>
        <p:txBody>
          <a:bodyPr/>
          <a:lstStyle/>
          <a:p>
            <a:fld id="{D272D388-4B22-0944-81D6-811B0989B084}"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407877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Click to edit Master text styles</a:t>
            </a:r>
          </a:p>
        </p:txBody>
      </p:sp>
      <p:sp>
        <p:nvSpPr>
          <p:cNvPr id="4" name="Date Placeholder 3"/>
          <p:cNvSpPr>
            <a:spLocks noGrp="1"/>
          </p:cNvSpPr>
          <p:nvPr>
            <p:ph type="dt" sz="half" idx="10"/>
          </p:nvPr>
        </p:nvSpPr>
        <p:spPr/>
        <p:txBody>
          <a:bodyPr/>
          <a:lstStyle/>
          <a:p>
            <a:fld id="{D272D388-4B22-0944-81D6-811B0989B084}"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216334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5" name="Date Placeholder 4"/>
          <p:cNvSpPr>
            <a:spLocks noGrp="1"/>
          </p:cNvSpPr>
          <p:nvPr>
            <p:ph type="dt" sz="half" idx="10"/>
          </p:nvPr>
        </p:nvSpPr>
        <p:spPr/>
        <p:txBody>
          <a:bodyPr/>
          <a:lstStyle/>
          <a:p>
            <a:fld id="{D272D388-4B22-0944-81D6-811B0989B084}" type="datetimeFigureOut">
              <a:rPr lang="en-US" smtClean="0"/>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415964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7" name="Date Placeholder 6"/>
          <p:cNvSpPr>
            <a:spLocks noGrp="1"/>
          </p:cNvSpPr>
          <p:nvPr>
            <p:ph type="dt" sz="half" idx="10"/>
          </p:nvPr>
        </p:nvSpPr>
        <p:spPr/>
        <p:txBody>
          <a:bodyPr/>
          <a:lstStyle/>
          <a:p>
            <a:fld id="{D272D388-4B22-0944-81D6-811B0989B084}" type="datetimeFigureOut">
              <a:rPr lang="en-US" smtClean="0"/>
              <a:t>4/26/19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362270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US"/>
          </a:p>
        </p:txBody>
      </p:sp>
      <p:sp>
        <p:nvSpPr>
          <p:cNvPr id="3" name="Date Placeholder 2"/>
          <p:cNvSpPr>
            <a:spLocks noGrp="1"/>
          </p:cNvSpPr>
          <p:nvPr>
            <p:ph type="dt" sz="half" idx="10"/>
          </p:nvPr>
        </p:nvSpPr>
        <p:spPr/>
        <p:txBody>
          <a:bodyPr/>
          <a:lstStyle/>
          <a:p>
            <a:fld id="{D272D388-4B22-0944-81D6-811B0989B084}" type="datetimeFigureOut">
              <a:rPr lang="en-US" smtClean="0"/>
              <a:t>4/26/19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46108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2D388-4B22-0944-81D6-811B0989B084}" type="datetimeFigureOut">
              <a:rPr lang="en-US" smtClean="0"/>
              <a:t>4/26/19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21743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Click to edit Master text styles</a:t>
            </a:r>
          </a:p>
        </p:txBody>
      </p:sp>
      <p:sp>
        <p:nvSpPr>
          <p:cNvPr id="5" name="Date Placeholder 4"/>
          <p:cNvSpPr>
            <a:spLocks noGrp="1"/>
          </p:cNvSpPr>
          <p:nvPr>
            <p:ph type="dt" sz="half" idx="10"/>
          </p:nvPr>
        </p:nvSpPr>
        <p:spPr/>
        <p:txBody>
          <a:bodyPr/>
          <a:lstStyle/>
          <a:p>
            <a:fld id="{D272D388-4B22-0944-81D6-811B0989B084}" type="datetimeFigureOut">
              <a:rPr lang="en-US" smtClean="0"/>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101991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Click to edit Master text styles</a:t>
            </a:r>
          </a:p>
        </p:txBody>
      </p:sp>
      <p:sp>
        <p:nvSpPr>
          <p:cNvPr id="5" name="Date Placeholder 4"/>
          <p:cNvSpPr>
            <a:spLocks noGrp="1"/>
          </p:cNvSpPr>
          <p:nvPr>
            <p:ph type="dt" sz="half" idx="10"/>
          </p:nvPr>
        </p:nvSpPr>
        <p:spPr/>
        <p:txBody>
          <a:bodyPr/>
          <a:lstStyle/>
          <a:p>
            <a:fld id="{D272D388-4B22-0944-81D6-811B0989B084}" type="datetimeFigureOut">
              <a:rPr lang="en-US" smtClean="0"/>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07ECA-BCDA-0140-9F65-33C18416B4AD}" type="slidenum">
              <a:rPr lang="en-US" smtClean="0"/>
              <a:t>‹Nr.›</a:t>
            </a:fld>
            <a:endParaRPr lang="en-US"/>
          </a:p>
        </p:txBody>
      </p:sp>
    </p:spTree>
    <p:extLst>
      <p:ext uri="{BB962C8B-B14F-4D97-AF65-F5344CB8AC3E}">
        <p14:creationId xmlns:p14="http://schemas.microsoft.com/office/powerpoint/2010/main" val="214553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2D388-4B22-0944-81D6-811B0989B084}" type="datetimeFigureOut">
              <a:rPr lang="en-US" smtClean="0"/>
              <a:t>4/26/19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07ECA-BCDA-0140-9F65-33C18416B4AD}" type="slidenum">
              <a:rPr lang="en-US" smtClean="0"/>
              <a:t>‹Nr.›</a:t>
            </a:fld>
            <a:endParaRPr lang="en-US"/>
          </a:p>
        </p:txBody>
      </p:sp>
    </p:spTree>
    <p:extLst>
      <p:ext uri="{BB962C8B-B14F-4D97-AF65-F5344CB8AC3E}">
        <p14:creationId xmlns:p14="http://schemas.microsoft.com/office/powerpoint/2010/main" val="77172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h/url?sa=i&amp;rct=j&amp;q=&amp;esrc=s&amp;source=images&amp;cd=&amp;ved=0ahUKEwjsrdrQnKrXAhUH7xQKHZDPAdIQjRwIBw&amp;url=http://pkfeyerabend.org/en/paul-k-feyerabend/&amp;psig=AOvVaw2HZNsgMIj3Us-dI7esMeQW&amp;ust=1510067138667424" TargetMode="Externa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hyperlink" Target="http://www.stis.ed.ac.uk/ssu50" TargetMode="External"/><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h/url?sa=i&amp;rct=j&amp;q=&amp;esrc=s&amp;source=images&amp;cd=&amp;ved=0ahUKEwj_-Ou3na7WAhWPK1AKHSOzCbcQjRwIBw&amp;url=https://de.depositphotos.com/30218451/stock-illustration-stick-figures-controversy.html&amp;psig=AFQjCNGet85S_BEXFOaqC3bZdXG9MmST1w&amp;ust=1505806746164264"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oogle.ch/url?sa=i&amp;rct=j&amp;q=&amp;esrc=s&amp;source=images&amp;cd=&amp;ved=0ahUKEwiBq6nina7WAhXPaVAKHS6eBa0QjRwIBw&amp;url=https://revitlink.blogspot.com/2016/09/warning-revit-wish-ahead.html&amp;psig=AFQjCNGXBSja8SBIH4HkyAdI92-6Di_PEA&amp;ust=150580684365296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h/url?sa=i&amp;rct=j&amp;q=&amp;esrc=s&amp;source=images&amp;cd=&amp;ved=0ahUKEwiGrdqlx_XWAhVSUlAKHUJ0CRkQjRwIBw&amp;url=https://www.amazon.de/Logik-Forschung-Karl-R-Popper/dp/3169447785&amp;psig=AOvVaw0gM7PUIKLfFzsPUd6QBaBr&amp;ust=1508257511336353"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2286000" y="368300"/>
            <a:ext cx="4873963" cy="584775"/>
          </a:xfrm>
          <a:prstGeom prst="rect">
            <a:avLst/>
          </a:prstGeom>
          <a:noFill/>
        </p:spPr>
        <p:txBody>
          <a:bodyPr wrap="none" rtlCol="0">
            <a:spAutoFit/>
          </a:bodyPr>
          <a:lstStyle/>
          <a:p>
            <a:r>
              <a:rPr lang="en-US" sz="3200" b="1"/>
              <a:t>Program for today‘s session</a:t>
            </a:r>
          </a:p>
        </p:txBody>
      </p:sp>
      <p:sp>
        <p:nvSpPr>
          <p:cNvPr id="3" name="Textfeld 2">
            <a:extLst>
              <a:ext uri="{FF2B5EF4-FFF2-40B4-BE49-F238E27FC236}">
                <a16:creationId xmlns:a16="http://schemas.microsoft.com/office/drawing/2014/main" id="{00D0B7BA-32A2-3940-9F8D-99FA09F883AD}"/>
              </a:ext>
            </a:extLst>
          </p:cNvPr>
          <p:cNvSpPr txBox="1"/>
          <p:nvPr/>
        </p:nvSpPr>
        <p:spPr>
          <a:xfrm>
            <a:off x="1473200" y="2120900"/>
            <a:ext cx="5746750"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a:t>Course </a:t>
            </a:r>
            <a:r>
              <a:rPr lang="de-DE" dirty="0" err="1"/>
              <a:t>website</a:t>
            </a:r>
            <a:r>
              <a:rPr lang="de-DE" dirty="0"/>
              <a:t>, </a:t>
            </a:r>
            <a:r>
              <a:rPr lang="de-DE" dirty="0" err="1"/>
              <a:t>program</a:t>
            </a:r>
            <a:r>
              <a:rPr lang="de-DE" dirty="0"/>
              <a:t> &amp; </a:t>
            </a:r>
            <a:r>
              <a:rPr lang="de-DE" dirty="0" err="1"/>
              <a:t>examination</a:t>
            </a:r>
            <a:r>
              <a:rPr lang="de-DE" dirty="0"/>
              <a:t> </a:t>
            </a:r>
            <a:r>
              <a:rPr lang="de-DE" dirty="0" err="1"/>
              <a:t>content</a:t>
            </a:r>
            <a:endParaRPr lang="de-DE" dirty="0"/>
          </a:p>
          <a:p>
            <a:pPr marL="285750" indent="-285750">
              <a:lnSpc>
                <a:spcPct val="150000"/>
              </a:lnSpc>
              <a:buFont typeface="Arial" panose="020B0604020202020204" pitchFamily="34" charset="0"/>
              <a:buChar char="•"/>
            </a:pPr>
            <a:r>
              <a:rPr lang="de-DE" dirty="0" err="1"/>
              <a:t>What</a:t>
            </a:r>
            <a:r>
              <a:rPr lang="de-DE" dirty="0"/>
              <a:t> </a:t>
            </a:r>
            <a:r>
              <a:rPr lang="de-DE" dirty="0" err="1"/>
              <a:t>are</a:t>
            </a:r>
            <a:r>
              <a:rPr lang="de-DE" dirty="0"/>
              <a:t> STS?</a:t>
            </a:r>
          </a:p>
          <a:p>
            <a:pPr marL="285750" indent="-285750">
              <a:lnSpc>
                <a:spcPct val="150000"/>
              </a:lnSpc>
              <a:buFont typeface="Arial" panose="020B0604020202020204" pitchFamily="34" charset="0"/>
              <a:buChar char="•"/>
            </a:pPr>
            <a:r>
              <a:rPr lang="de-DE" dirty="0" err="1"/>
              <a:t>Why</a:t>
            </a:r>
            <a:r>
              <a:rPr lang="de-DE" dirty="0"/>
              <a:t> </a:t>
            </a:r>
            <a:r>
              <a:rPr lang="de-DE" dirty="0" err="1"/>
              <a:t>study</a:t>
            </a:r>
            <a:r>
              <a:rPr lang="de-DE" dirty="0"/>
              <a:t> S&amp;T?</a:t>
            </a:r>
          </a:p>
          <a:p>
            <a:pPr marL="285750" indent="-285750">
              <a:lnSpc>
                <a:spcPct val="150000"/>
              </a:lnSpc>
              <a:buFont typeface="Arial" panose="020B0604020202020204" pitchFamily="34" charset="0"/>
              <a:buChar char="•"/>
            </a:pPr>
            <a:r>
              <a:rPr lang="de-DE" dirty="0"/>
              <a:t>In-session </a:t>
            </a:r>
            <a:r>
              <a:rPr lang="de-DE" dirty="0" err="1"/>
              <a:t>reading</a:t>
            </a:r>
            <a:r>
              <a:rPr lang="de-DE" dirty="0"/>
              <a:t> </a:t>
            </a:r>
            <a:r>
              <a:rPr lang="de-DE" dirty="0" err="1"/>
              <a:t>of</a:t>
            </a:r>
            <a:r>
              <a:rPr lang="de-DE" dirty="0"/>
              <a:t> </a:t>
            </a:r>
            <a:r>
              <a:rPr lang="de-DE" dirty="0" err="1"/>
              <a:t>Okasha</a:t>
            </a:r>
            <a:r>
              <a:rPr lang="de-DE" dirty="0"/>
              <a:t> 2002 &amp; </a:t>
            </a:r>
            <a:r>
              <a:rPr lang="de-DE" dirty="0" err="1"/>
              <a:t>task</a:t>
            </a:r>
            <a:r>
              <a:rPr lang="de-DE" dirty="0"/>
              <a:t>. </a:t>
            </a:r>
          </a:p>
        </p:txBody>
      </p:sp>
    </p:spTree>
    <p:extLst>
      <p:ext uri="{BB962C8B-B14F-4D97-AF65-F5344CB8AC3E}">
        <p14:creationId xmlns:p14="http://schemas.microsoft.com/office/powerpoint/2010/main" val="233553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289" y="597371"/>
            <a:ext cx="4493287" cy="6247864"/>
          </a:xfrm>
          <a:prstGeom prst="rect">
            <a:avLst/>
          </a:prstGeom>
          <a:noFill/>
          <a:ln w="9525" cmpd="sng">
            <a:solidFill>
              <a:schemeClr val="tx1"/>
            </a:solidFill>
            <a:bevel/>
          </a:ln>
        </p:spPr>
        <p:txBody>
          <a:bodyPr wrap="square" rtlCol="0">
            <a:spAutoFit/>
          </a:bodyPr>
          <a:lstStyle/>
          <a:p>
            <a:r>
              <a:rPr lang="en-US" sz="1600" b="1" u="sng" dirty="0"/>
              <a:t>The Problem of Induction</a:t>
            </a:r>
          </a:p>
          <a:p>
            <a:endParaRPr lang="en-US" sz="1600" dirty="0"/>
          </a:p>
          <a:p>
            <a:r>
              <a:rPr lang="en-US" sz="1600" b="1" dirty="0"/>
              <a:t>Induction</a:t>
            </a:r>
            <a:endParaRPr lang="en-US" sz="1600" dirty="0"/>
          </a:p>
          <a:p>
            <a:pPr marL="85725" indent="-85725">
              <a:buFont typeface="Arial"/>
              <a:buChar char="•"/>
            </a:pPr>
            <a:r>
              <a:rPr lang="en-US" sz="1600" dirty="0"/>
              <a:t>An inference that „passes from </a:t>
            </a:r>
            <a:r>
              <a:rPr lang="en-US" sz="1600" i="1" dirty="0"/>
              <a:t>singular</a:t>
            </a:r>
            <a:r>
              <a:rPr lang="en-US" sz="1600" dirty="0"/>
              <a:t> statements (sometimes also called ‘particular’ statements), such as accounts of the results of observations or experiments, to </a:t>
            </a:r>
            <a:r>
              <a:rPr lang="en-US" sz="1600" i="1" dirty="0"/>
              <a:t>universal statements</a:t>
            </a:r>
            <a:r>
              <a:rPr lang="en-US" sz="1600" dirty="0"/>
              <a:t>, such as hypotheses or theories“ (p. 3f.)</a:t>
            </a:r>
          </a:p>
          <a:p>
            <a:pPr marL="85725" indent="-85725">
              <a:buFont typeface="Arial"/>
              <a:buChar char="•"/>
            </a:pPr>
            <a:endParaRPr lang="en-US" sz="1600" dirty="0"/>
          </a:p>
          <a:p>
            <a:pPr algn="just"/>
            <a:r>
              <a:rPr lang="en-US" sz="1600" b="1" dirty="0"/>
              <a:t>The Problem of Induction</a:t>
            </a:r>
            <a:endParaRPr lang="en-US" sz="1600" dirty="0"/>
          </a:p>
          <a:p>
            <a:pPr marL="85725" indent="-85725">
              <a:buFont typeface="Arial"/>
              <a:buChar char="•"/>
            </a:pPr>
            <a:r>
              <a:rPr lang="en-US" sz="1600" dirty="0"/>
              <a:t>„ The question whether inductive inferences are justified, or under what conditions […].“ (p.3)</a:t>
            </a:r>
          </a:p>
          <a:p>
            <a:pPr marL="85725" indent="-85725">
              <a:buFont typeface="Arial"/>
              <a:buChar char="•"/>
            </a:pPr>
            <a:endParaRPr lang="en-US" sz="1600" dirty="0"/>
          </a:p>
          <a:p>
            <a:r>
              <a:rPr lang="en-US" sz="1600" b="1" dirty="0"/>
              <a:t>The Principle of Induction</a:t>
            </a:r>
          </a:p>
          <a:p>
            <a:pPr marL="85725" indent="-85725">
              <a:buFont typeface="Arial"/>
              <a:buChar char="•"/>
            </a:pPr>
            <a:r>
              <a:rPr lang="en-US" sz="1600" dirty="0"/>
              <a:t>A principle that would allow us to justify inductive inferences.</a:t>
            </a:r>
          </a:p>
          <a:p>
            <a:pPr marL="85725" indent="-85725">
              <a:buFont typeface="Arial"/>
              <a:buChar char="•"/>
            </a:pPr>
            <a:r>
              <a:rPr lang="en-US" sz="1600" dirty="0"/>
              <a:t>Examples: Hume‘s </a:t>
            </a:r>
            <a:r>
              <a:rPr lang="en-US" sz="1600" i="1" dirty="0"/>
              <a:t>uniformity of nature</a:t>
            </a:r>
            <a:r>
              <a:rPr lang="en-US" sz="1600" dirty="0"/>
              <a:t>.</a:t>
            </a:r>
          </a:p>
          <a:p>
            <a:pPr marL="85725" indent="-85725">
              <a:buFont typeface="Arial"/>
              <a:buChar char="•"/>
            </a:pPr>
            <a:r>
              <a:rPr lang="en-US" sz="1600" dirty="0"/>
              <a:t>The principle of induction has to be a synthetic sentence, i.e. </a:t>
            </a:r>
            <a:r>
              <a:rPr lang="en-US" sz="1600" dirty="0" err="1"/>
              <a:t>ist</a:t>
            </a:r>
            <a:r>
              <a:rPr lang="en-US" sz="1600" dirty="0"/>
              <a:t> </a:t>
            </a:r>
            <a:r>
              <a:rPr lang="en-US" sz="1600" dirty="0" err="1"/>
              <a:t>negaation</a:t>
            </a:r>
            <a:r>
              <a:rPr lang="en-US" sz="1600" dirty="0"/>
              <a:t> must be logically possible.</a:t>
            </a:r>
          </a:p>
          <a:p>
            <a:pPr marL="85725" indent="-85725">
              <a:buFont typeface="Arial"/>
              <a:buChar char="•"/>
            </a:pPr>
            <a:r>
              <a:rPr lang="en-US" sz="1600" b="1" dirty="0"/>
              <a:t>Problem</a:t>
            </a:r>
            <a:r>
              <a:rPr lang="en-US" sz="1600" dirty="0"/>
              <a:t>: The principle of induction can only be justified inductively.</a:t>
            </a:r>
            <a:br>
              <a:rPr lang="en-US" sz="1600" dirty="0"/>
            </a:br>
            <a:r>
              <a:rPr lang="en-US" sz="1600" dirty="0">
                <a:latin typeface="Wingdings"/>
                <a:ea typeface="Wingdings"/>
                <a:cs typeface="Wingdings"/>
              </a:rPr>
              <a:t></a:t>
            </a:r>
            <a:r>
              <a:rPr lang="en-US" sz="1600" dirty="0"/>
              <a:t> </a:t>
            </a:r>
            <a:r>
              <a:rPr lang="en-US" sz="1600" b="1" dirty="0"/>
              <a:t>infinite regress</a:t>
            </a:r>
            <a:r>
              <a:rPr lang="en-US" sz="1600" dirty="0"/>
              <a:t>!</a:t>
            </a:r>
          </a:p>
          <a:p>
            <a:pPr marL="85725" indent="-85725">
              <a:buFont typeface="Arial"/>
              <a:buChar char="•"/>
            </a:pPr>
            <a:r>
              <a:rPr lang="en-US" sz="1600" dirty="0"/>
              <a:t> A modification of the principle by reference to the probability does not avoid the regress. </a:t>
            </a:r>
          </a:p>
        </p:txBody>
      </p:sp>
      <p:sp>
        <p:nvSpPr>
          <p:cNvPr id="6" name="Textfeld 5"/>
          <p:cNvSpPr txBox="1"/>
          <p:nvPr/>
        </p:nvSpPr>
        <p:spPr>
          <a:xfrm>
            <a:off x="4682921" y="597371"/>
            <a:ext cx="4063704" cy="6001643"/>
          </a:xfrm>
          <a:prstGeom prst="rect">
            <a:avLst/>
          </a:prstGeom>
          <a:noFill/>
          <a:ln>
            <a:solidFill>
              <a:schemeClr val="tx1"/>
            </a:solidFill>
            <a:bevel/>
          </a:ln>
        </p:spPr>
        <p:txBody>
          <a:bodyPr wrap="square" rtlCol="0">
            <a:spAutoFit/>
          </a:bodyPr>
          <a:lstStyle/>
          <a:p>
            <a:r>
              <a:rPr lang="en-US" sz="1600" b="1" u="sng" dirty="0"/>
              <a:t>Popper’s Method of Deductive Testing</a:t>
            </a:r>
          </a:p>
          <a:p>
            <a:endParaRPr lang="en-US" sz="1600" dirty="0"/>
          </a:p>
          <a:p>
            <a:pPr algn="just"/>
            <a:r>
              <a:rPr lang="en-US" sz="1600" b="1" dirty="0"/>
              <a:t>Prerequisite</a:t>
            </a:r>
            <a:r>
              <a:rPr lang="en-US" sz="1600" dirty="0"/>
              <a:t>: elimination of </a:t>
            </a:r>
            <a:r>
              <a:rPr lang="en-US" sz="1600" dirty="0" err="1"/>
              <a:t>psychologism</a:t>
            </a:r>
            <a:r>
              <a:rPr lang="en-US" sz="1600" dirty="0"/>
              <a:t>. Distinction between the psychology of knowledge (context of discovery) and logic of knowledge (context of justification).</a:t>
            </a:r>
          </a:p>
          <a:p>
            <a:pPr algn="just"/>
            <a:endParaRPr lang="en-US" sz="1600" dirty="0"/>
          </a:p>
          <a:p>
            <a:pPr algn="just"/>
            <a:r>
              <a:rPr lang="en-US" sz="1600" b="1" dirty="0"/>
              <a:t>Principle</a:t>
            </a:r>
            <a:r>
              <a:rPr lang="en-US" sz="1600" dirty="0"/>
              <a:t>: „From a new idea, put up tentatively, and not yet justified in any way—an anticipation, a hypothesis, a theoretical system, or what you will—conclusions are drawn by means of logical deduction.” (p. 9)</a:t>
            </a:r>
          </a:p>
          <a:p>
            <a:pPr indent="-85725" algn="just">
              <a:buFont typeface="Arial"/>
              <a:buChar char="•"/>
            </a:pPr>
            <a:endParaRPr lang="en-US" sz="1600" dirty="0"/>
          </a:p>
          <a:p>
            <a:pPr algn="just"/>
            <a:r>
              <a:rPr lang="en-US" sz="1600" b="1" dirty="0"/>
              <a:t>4 lines of theory testing:</a:t>
            </a:r>
          </a:p>
          <a:p>
            <a:pPr marL="142875" indent="-228600" algn="just">
              <a:buFont typeface="+mj-lt"/>
              <a:buAutoNum type="arabicPeriod"/>
            </a:pPr>
            <a:r>
              <a:rPr lang="en-US" sz="1600" dirty="0"/>
              <a:t>Logical comparison of conclusion (consistency)</a:t>
            </a:r>
          </a:p>
          <a:p>
            <a:pPr marL="142875" indent="-228600" algn="just">
              <a:buFont typeface="+mj-lt"/>
              <a:buAutoNum type="arabicPeriod"/>
            </a:pPr>
            <a:r>
              <a:rPr lang="en-US" sz="1600" dirty="0"/>
              <a:t>Logical form of the theory (empirical content)</a:t>
            </a:r>
          </a:p>
          <a:p>
            <a:pPr marL="142875" indent="-228600" algn="just">
              <a:buFont typeface="+mj-lt"/>
              <a:buAutoNum type="arabicPeriod"/>
            </a:pPr>
            <a:r>
              <a:rPr lang="en-US" sz="1600" dirty="0"/>
              <a:t>Comparison with other theories</a:t>
            </a:r>
          </a:p>
          <a:p>
            <a:pPr marL="142875" indent="-228600">
              <a:buFont typeface="+mj-lt"/>
              <a:buAutoNum type="arabicPeriod"/>
            </a:pPr>
            <a:r>
              <a:rPr lang="en-US" sz="1600" dirty="0"/>
              <a:t>Testing by way of empirical application </a:t>
            </a:r>
            <a:br>
              <a:rPr lang="en-US" sz="1600" dirty="0"/>
            </a:br>
            <a:r>
              <a:rPr lang="en-US" sz="1600" dirty="0">
                <a:latin typeface="Wingdings"/>
                <a:ea typeface="Wingdings"/>
                <a:cs typeface="Wingdings"/>
              </a:rPr>
              <a:t></a:t>
            </a:r>
            <a:r>
              <a:rPr lang="en-US" sz="1600" dirty="0"/>
              <a:t> </a:t>
            </a:r>
            <a:r>
              <a:rPr lang="en-US" sz="1600" b="1" dirty="0"/>
              <a:t>asymmetry between verifiability and falsifiability</a:t>
            </a:r>
            <a:r>
              <a:rPr lang="en-US" sz="1600" dirty="0"/>
              <a:t>!</a:t>
            </a:r>
            <a:br>
              <a:rPr lang="en-US" sz="1600" dirty="0"/>
            </a:br>
            <a:r>
              <a:rPr lang="en-US" sz="1600" dirty="0"/>
              <a:t>	- Corroboration (tentative)</a:t>
            </a:r>
            <a:br>
              <a:rPr lang="en-US" sz="1600" dirty="0"/>
            </a:br>
            <a:r>
              <a:rPr lang="en-US" sz="1600" dirty="0"/>
              <a:t>	- Falsification (definitive)</a:t>
            </a:r>
          </a:p>
        </p:txBody>
      </p:sp>
      <p:sp>
        <p:nvSpPr>
          <p:cNvPr id="8" name="Textfeld 7"/>
          <p:cNvSpPr txBox="1"/>
          <p:nvPr/>
        </p:nvSpPr>
        <p:spPr>
          <a:xfrm>
            <a:off x="2414105" y="1063112"/>
            <a:ext cx="4063704" cy="2862322"/>
          </a:xfrm>
          <a:prstGeom prst="rect">
            <a:avLst/>
          </a:prstGeom>
          <a:noFill/>
          <a:ln>
            <a:solidFill>
              <a:schemeClr val="tx1"/>
            </a:solidFill>
            <a:bevel/>
          </a:ln>
        </p:spPr>
        <p:txBody>
          <a:bodyPr wrap="square" rtlCol="0">
            <a:spAutoFit/>
          </a:bodyPr>
          <a:lstStyle/>
          <a:p>
            <a:pPr algn="just"/>
            <a:r>
              <a:rPr lang="en-US" dirty="0"/>
              <a:t>„It should be noticed that a positive decision can only temporarily support the theory, for subsequent negative decisions may always overthrow it. So long as theory withstands detailed and severe tests and is not superseded by another theory in the course of scientific progress, we may say that it has ‘proved its mettle’ or that it is ‘corroborated’ by past experience “ (p. 10)</a:t>
            </a:r>
          </a:p>
        </p:txBody>
      </p:sp>
      <p:sp>
        <p:nvSpPr>
          <p:cNvPr id="9" name="Textfeld 8"/>
          <p:cNvSpPr txBox="1"/>
          <p:nvPr/>
        </p:nvSpPr>
        <p:spPr>
          <a:xfrm>
            <a:off x="-1223312" y="23268"/>
            <a:ext cx="11812464" cy="461665"/>
          </a:xfrm>
          <a:prstGeom prst="rect">
            <a:avLst/>
          </a:prstGeom>
          <a:noFill/>
        </p:spPr>
        <p:txBody>
          <a:bodyPr wrap="square" rtlCol="0">
            <a:spAutoFit/>
          </a:bodyPr>
          <a:lstStyle/>
          <a:p>
            <a:pPr algn="ctr"/>
            <a:r>
              <a:rPr lang="en-US" sz="2400" b="1" u="sng" dirty="0"/>
              <a:t>Popper, Logic of Scientific Discovery Ch. 1</a:t>
            </a:r>
          </a:p>
        </p:txBody>
      </p:sp>
      <p:sp>
        <p:nvSpPr>
          <p:cNvPr id="10" name="Rechteck 9"/>
          <p:cNvSpPr/>
          <p:nvPr/>
        </p:nvSpPr>
        <p:spPr>
          <a:xfrm>
            <a:off x="1307305" y="4268704"/>
            <a:ext cx="6751231" cy="1477328"/>
          </a:xfrm>
          <a:prstGeom prst="rect">
            <a:avLst/>
          </a:prstGeom>
          <a:ln>
            <a:solidFill>
              <a:schemeClr val="tx1"/>
            </a:solidFill>
          </a:ln>
        </p:spPr>
        <p:txBody>
          <a:bodyPr wrap="square">
            <a:spAutoFit/>
          </a:bodyPr>
          <a:lstStyle/>
          <a:p>
            <a:pPr algn="just"/>
            <a:r>
              <a:rPr lang="en-US" dirty="0"/>
              <a:t>„</a:t>
            </a:r>
            <a:r>
              <a:rPr lang="en-US" b="1" dirty="0"/>
              <a:t>Nothing resembling inductive logic appears in the procedure here outlined. I never assume that we can argue from the truth of singular statements to the truth of theories. I never assume that by force of ‘verified’ conclusions, theories can be established as ‘true’, or even as merely ‘probable’. </a:t>
            </a:r>
            <a:r>
              <a:rPr lang="en-US" dirty="0"/>
              <a:t>(p. 10)</a:t>
            </a:r>
          </a:p>
        </p:txBody>
      </p:sp>
    </p:spTree>
    <p:extLst>
      <p:ext uri="{BB962C8B-B14F-4D97-AF65-F5344CB8AC3E}">
        <p14:creationId xmlns:p14="http://schemas.microsoft.com/office/powerpoint/2010/main" val="16586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 presetClass="exit" presetSubtype="10" fill="hold" grpId="0" nodeType="with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3" presetClass="exit" presetSubtype="10" fill="hold" grpId="0" nodeType="withEffect">
                                  <p:stCondLst>
                                    <p:cond delay="0"/>
                                  </p:stCondLst>
                                  <p:childTnLst>
                                    <p:animEffect transition="out" filter="blinds(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3536507" y="356106"/>
            <a:ext cx="5095982" cy="2712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Oval 26"/>
          <p:cNvSpPr/>
          <p:nvPr/>
        </p:nvSpPr>
        <p:spPr>
          <a:xfrm>
            <a:off x="3445896" y="2909877"/>
            <a:ext cx="5475641" cy="37911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Oval 2"/>
          <p:cNvSpPr/>
          <p:nvPr/>
        </p:nvSpPr>
        <p:spPr>
          <a:xfrm>
            <a:off x="3536507" y="327945"/>
            <a:ext cx="5095982" cy="2712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Untertitel 2"/>
          <p:cNvSpPr txBox="1">
            <a:spLocks/>
          </p:cNvSpPr>
          <p:nvPr/>
        </p:nvSpPr>
        <p:spPr>
          <a:xfrm>
            <a:off x="4211196" y="6040660"/>
            <a:ext cx="4148667" cy="44188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endParaRPr lang="de-DE" sz="1600" i="1" dirty="0">
              <a:solidFill>
                <a:schemeClr val="tx1"/>
              </a:solidFill>
            </a:endParaRPr>
          </a:p>
        </p:txBody>
      </p:sp>
      <p:sp>
        <p:nvSpPr>
          <p:cNvPr id="6" name="Textfeld 5"/>
          <p:cNvSpPr txBox="1"/>
          <p:nvPr/>
        </p:nvSpPr>
        <p:spPr>
          <a:xfrm>
            <a:off x="1095704" y="1018929"/>
            <a:ext cx="1934268" cy="523220"/>
          </a:xfrm>
          <a:prstGeom prst="rect">
            <a:avLst/>
          </a:prstGeom>
          <a:noFill/>
        </p:spPr>
        <p:txBody>
          <a:bodyPr wrap="none" rtlCol="0">
            <a:spAutoFit/>
          </a:bodyPr>
          <a:lstStyle/>
          <a:p>
            <a:pPr algn="ctr"/>
            <a:r>
              <a:rPr lang="de-DE" sz="2800" dirty="0"/>
              <a:t>O</a:t>
            </a:r>
            <a:r>
              <a:rPr lang="de-DE" sz="2800" baseline="-25000" dirty="0"/>
              <a:t>1</a:t>
            </a:r>
            <a:r>
              <a:rPr lang="de-DE" sz="2800" dirty="0"/>
              <a:t>, O</a:t>
            </a:r>
            <a:r>
              <a:rPr lang="de-DE" sz="2800" baseline="-25000" dirty="0"/>
              <a:t>2</a:t>
            </a:r>
            <a:r>
              <a:rPr lang="de-DE" sz="2800" dirty="0"/>
              <a:t> ... O</a:t>
            </a:r>
            <a:r>
              <a:rPr lang="de-DE" sz="2800" baseline="-25000" dirty="0"/>
              <a:t>n</a:t>
            </a:r>
          </a:p>
        </p:txBody>
      </p:sp>
      <p:cxnSp>
        <p:nvCxnSpPr>
          <p:cNvPr id="8" name="Gerade Verbindung mit Pfeil 7"/>
          <p:cNvCxnSpPr/>
          <p:nvPr/>
        </p:nvCxnSpPr>
        <p:spPr>
          <a:xfrm>
            <a:off x="2004095" y="1812652"/>
            <a:ext cx="0" cy="987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1333266" y="3068311"/>
            <a:ext cx="1341658" cy="1241365"/>
          </a:xfrm>
          <a:prstGeom prst="rect">
            <a:avLst/>
          </a:prstGeom>
          <a:noFill/>
        </p:spPr>
        <p:txBody>
          <a:bodyPr wrap="none" rtlCol="0">
            <a:spAutoFit/>
          </a:bodyPr>
          <a:lstStyle/>
          <a:p>
            <a:pPr algn="ctr"/>
            <a:r>
              <a:rPr lang="de-DE" sz="2800" dirty="0"/>
              <a:t>All ...</a:t>
            </a:r>
          </a:p>
          <a:p>
            <a:pPr algn="ctr"/>
            <a:r>
              <a:rPr lang="de-DE" sz="2800" dirty="0"/>
              <a:t>Every ...</a:t>
            </a:r>
          </a:p>
          <a:p>
            <a:pPr algn="ctr"/>
            <a:endParaRPr lang="de-DE" sz="2800" baseline="-25000" dirty="0"/>
          </a:p>
        </p:txBody>
      </p:sp>
      <p:cxnSp>
        <p:nvCxnSpPr>
          <p:cNvPr id="13" name="Gerade Verbindung mit Pfeil 12"/>
          <p:cNvCxnSpPr/>
          <p:nvPr/>
        </p:nvCxnSpPr>
        <p:spPr>
          <a:xfrm>
            <a:off x="2004095" y="4309676"/>
            <a:ext cx="0" cy="987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feld 13"/>
          <p:cNvSpPr txBox="1"/>
          <p:nvPr/>
        </p:nvSpPr>
        <p:spPr>
          <a:xfrm>
            <a:off x="1036961" y="5525504"/>
            <a:ext cx="1732523" cy="523220"/>
          </a:xfrm>
          <a:prstGeom prst="rect">
            <a:avLst/>
          </a:prstGeom>
          <a:noFill/>
        </p:spPr>
        <p:txBody>
          <a:bodyPr wrap="none" rtlCol="0">
            <a:spAutoFit/>
          </a:bodyPr>
          <a:lstStyle/>
          <a:p>
            <a:pPr algn="ctr"/>
            <a:r>
              <a:rPr lang="de-DE" sz="2800" dirty="0"/>
              <a:t>C</a:t>
            </a:r>
            <a:r>
              <a:rPr lang="de-DE" sz="2800" baseline="-25000" dirty="0"/>
              <a:t>1</a:t>
            </a:r>
            <a:r>
              <a:rPr lang="de-DE" sz="2800" dirty="0"/>
              <a:t>, C</a:t>
            </a:r>
            <a:r>
              <a:rPr lang="de-DE" sz="2800" baseline="-25000" dirty="0"/>
              <a:t>2</a:t>
            </a:r>
            <a:r>
              <a:rPr lang="de-DE" sz="2800" dirty="0"/>
              <a:t> ... </a:t>
            </a:r>
            <a:r>
              <a:rPr lang="de-DE" sz="2800" dirty="0" err="1"/>
              <a:t>C</a:t>
            </a:r>
            <a:r>
              <a:rPr lang="de-DE" sz="2800" baseline="-25000" dirty="0" err="1"/>
              <a:t>n</a:t>
            </a:r>
            <a:endParaRPr lang="de-DE" sz="2800" baseline="-25000" dirty="0"/>
          </a:p>
        </p:txBody>
      </p:sp>
      <p:sp>
        <p:nvSpPr>
          <p:cNvPr id="20" name="Textfeld 19"/>
          <p:cNvSpPr txBox="1"/>
          <p:nvPr/>
        </p:nvSpPr>
        <p:spPr>
          <a:xfrm>
            <a:off x="4007480" y="866280"/>
            <a:ext cx="4154036" cy="954107"/>
          </a:xfrm>
          <a:prstGeom prst="rect">
            <a:avLst/>
          </a:prstGeom>
          <a:noFill/>
        </p:spPr>
        <p:txBody>
          <a:bodyPr wrap="square" rtlCol="0">
            <a:spAutoFit/>
          </a:bodyPr>
          <a:lstStyle/>
          <a:p>
            <a:pPr algn="ctr"/>
            <a:r>
              <a:rPr lang="de-DE" sz="2800" dirty="0"/>
              <a:t>Singular (</a:t>
            </a:r>
            <a:r>
              <a:rPr lang="de-DE" sz="2800" dirty="0" err="1"/>
              <a:t>observational</a:t>
            </a:r>
            <a:r>
              <a:rPr lang="de-DE" sz="2800" dirty="0"/>
              <a:t>) Statements</a:t>
            </a:r>
            <a:endParaRPr lang="de-DE" sz="2800" baseline="-25000" dirty="0"/>
          </a:p>
        </p:txBody>
      </p:sp>
      <p:cxnSp>
        <p:nvCxnSpPr>
          <p:cNvPr id="21" name="Gerade Verbindung mit Pfeil 20"/>
          <p:cNvCxnSpPr/>
          <p:nvPr/>
        </p:nvCxnSpPr>
        <p:spPr>
          <a:xfrm>
            <a:off x="6084498" y="1787397"/>
            <a:ext cx="0" cy="987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feld 21"/>
          <p:cNvSpPr txBox="1"/>
          <p:nvPr/>
        </p:nvSpPr>
        <p:spPr>
          <a:xfrm>
            <a:off x="4610230" y="3043056"/>
            <a:ext cx="2948544" cy="1241365"/>
          </a:xfrm>
          <a:prstGeom prst="rect">
            <a:avLst/>
          </a:prstGeom>
          <a:noFill/>
        </p:spPr>
        <p:txBody>
          <a:bodyPr wrap="none" rtlCol="0">
            <a:spAutoFit/>
          </a:bodyPr>
          <a:lstStyle/>
          <a:p>
            <a:pPr algn="ctr"/>
            <a:r>
              <a:rPr lang="de-DE" sz="2800" dirty="0"/>
              <a:t>General Statement</a:t>
            </a:r>
          </a:p>
          <a:p>
            <a:pPr algn="ctr"/>
            <a:r>
              <a:rPr lang="de-DE" sz="2800" dirty="0"/>
              <a:t>(</a:t>
            </a:r>
            <a:r>
              <a:rPr lang="de-DE" sz="2800" dirty="0" err="1"/>
              <a:t>Theory</a:t>
            </a:r>
            <a:r>
              <a:rPr lang="de-DE" sz="2800" dirty="0"/>
              <a:t>, Model)</a:t>
            </a:r>
          </a:p>
          <a:p>
            <a:pPr algn="ctr"/>
            <a:endParaRPr lang="de-DE" sz="2800" baseline="-25000" dirty="0"/>
          </a:p>
        </p:txBody>
      </p:sp>
      <p:cxnSp>
        <p:nvCxnSpPr>
          <p:cNvPr id="23" name="Gerade Verbindung mit Pfeil 22"/>
          <p:cNvCxnSpPr/>
          <p:nvPr/>
        </p:nvCxnSpPr>
        <p:spPr>
          <a:xfrm>
            <a:off x="6084498" y="4284421"/>
            <a:ext cx="0" cy="987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feld 23"/>
          <p:cNvSpPr txBox="1"/>
          <p:nvPr/>
        </p:nvSpPr>
        <p:spPr>
          <a:xfrm>
            <a:off x="3880860" y="5517440"/>
            <a:ext cx="4407276" cy="523220"/>
          </a:xfrm>
          <a:prstGeom prst="rect">
            <a:avLst/>
          </a:prstGeom>
          <a:noFill/>
        </p:spPr>
        <p:txBody>
          <a:bodyPr wrap="none" rtlCol="0">
            <a:spAutoFit/>
          </a:bodyPr>
          <a:lstStyle/>
          <a:p>
            <a:pPr algn="ctr"/>
            <a:r>
              <a:rPr lang="de-DE" sz="2800" dirty="0" err="1"/>
              <a:t>Observational</a:t>
            </a:r>
            <a:r>
              <a:rPr lang="de-DE" sz="2800" dirty="0"/>
              <a:t> </a:t>
            </a:r>
            <a:r>
              <a:rPr lang="de-DE" sz="2800" dirty="0" err="1"/>
              <a:t>Consequences</a:t>
            </a:r>
            <a:endParaRPr lang="de-DE" sz="2800" baseline="-25000" dirty="0"/>
          </a:p>
        </p:txBody>
      </p:sp>
      <p:cxnSp>
        <p:nvCxnSpPr>
          <p:cNvPr id="69" name="Gerade Verbindung mit Pfeil 68"/>
          <p:cNvCxnSpPr>
            <a:stCxn id="24" idx="1"/>
            <a:endCxn id="22" idx="1"/>
          </p:cNvCxnSpPr>
          <p:nvPr/>
        </p:nvCxnSpPr>
        <p:spPr>
          <a:xfrm rot="10800000" flipH="1">
            <a:off x="3880860" y="3663740"/>
            <a:ext cx="729370" cy="2115311"/>
          </a:xfrm>
          <a:prstGeom prst="curvedConnector3">
            <a:avLst>
              <a:gd name="adj1" fmla="val -20035"/>
            </a:avLst>
          </a:prstGeom>
          <a:ln cap="sq">
            <a:round/>
            <a:tailEnd type="arrow"/>
          </a:ln>
        </p:spPr>
        <p:style>
          <a:lnRef idx="2">
            <a:schemeClr val="accent1"/>
          </a:lnRef>
          <a:fillRef idx="0">
            <a:schemeClr val="accent1"/>
          </a:fillRef>
          <a:effectRef idx="1">
            <a:schemeClr val="accent1"/>
          </a:effectRef>
          <a:fontRef idx="minor">
            <a:schemeClr val="tx1"/>
          </a:fontRef>
        </p:style>
      </p:cxnSp>
      <p:sp>
        <p:nvSpPr>
          <p:cNvPr id="91" name="Textfeld 90"/>
          <p:cNvSpPr txBox="1"/>
          <p:nvPr/>
        </p:nvSpPr>
        <p:spPr>
          <a:xfrm>
            <a:off x="3783850" y="4284421"/>
            <a:ext cx="1548551" cy="984885"/>
          </a:xfrm>
          <a:prstGeom prst="rect">
            <a:avLst/>
          </a:prstGeom>
          <a:noFill/>
        </p:spPr>
        <p:txBody>
          <a:bodyPr wrap="square" rtlCol="0">
            <a:spAutoFit/>
          </a:bodyPr>
          <a:lstStyle/>
          <a:p>
            <a:pPr algn="ctr"/>
            <a:r>
              <a:rPr lang="de-DE" dirty="0" err="1"/>
              <a:t>Corroboration</a:t>
            </a:r>
            <a:endParaRPr lang="de-DE" dirty="0"/>
          </a:p>
          <a:p>
            <a:pPr algn="ctr"/>
            <a:r>
              <a:rPr lang="de-DE" sz="4000" dirty="0">
                <a:latin typeface="Wingdings" charset="2"/>
                <a:cs typeface="Wingdings" charset="2"/>
              </a:rPr>
              <a:t>C</a:t>
            </a:r>
          </a:p>
        </p:txBody>
      </p:sp>
      <p:cxnSp>
        <p:nvCxnSpPr>
          <p:cNvPr id="93" name="Gerade Verbindung mit Pfeil 68"/>
          <p:cNvCxnSpPr>
            <a:stCxn id="24" idx="3"/>
            <a:endCxn id="22" idx="3"/>
          </p:cNvCxnSpPr>
          <p:nvPr/>
        </p:nvCxnSpPr>
        <p:spPr>
          <a:xfrm flipH="1" flipV="1">
            <a:off x="7558774" y="3663739"/>
            <a:ext cx="729362" cy="2115311"/>
          </a:xfrm>
          <a:prstGeom prst="curvedConnector3">
            <a:avLst>
              <a:gd name="adj1" fmla="val -15512"/>
            </a:avLst>
          </a:prstGeom>
          <a:ln cap="flat">
            <a:round/>
            <a:tailEnd type="arrow"/>
          </a:ln>
        </p:spPr>
        <p:style>
          <a:lnRef idx="2">
            <a:schemeClr val="accent1"/>
          </a:lnRef>
          <a:fillRef idx="0">
            <a:schemeClr val="accent1"/>
          </a:fillRef>
          <a:effectRef idx="1">
            <a:schemeClr val="accent1"/>
          </a:effectRef>
          <a:fontRef idx="minor">
            <a:schemeClr val="tx1"/>
          </a:fontRef>
        </p:style>
      </p:cxnSp>
      <p:sp>
        <p:nvSpPr>
          <p:cNvPr id="97" name="Textfeld 96"/>
          <p:cNvSpPr txBox="1"/>
          <p:nvPr/>
        </p:nvSpPr>
        <p:spPr>
          <a:xfrm>
            <a:off x="6739585" y="4287327"/>
            <a:ext cx="1548551" cy="984885"/>
          </a:xfrm>
          <a:prstGeom prst="rect">
            <a:avLst/>
          </a:prstGeom>
          <a:noFill/>
        </p:spPr>
        <p:txBody>
          <a:bodyPr wrap="square" rtlCol="0">
            <a:spAutoFit/>
          </a:bodyPr>
          <a:lstStyle/>
          <a:p>
            <a:pPr algn="ctr"/>
            <a:r>
              <a:rPr lang="de-DE" dirty="0" err="1"/>
              <a:t>Falsification</a:t>
            </a:r>
            <a:endParaRPr lang="de-DE" dirty="0"/>
          </a:p>
          <a:p>
            <a:pPr algn="ctr"/>
            <a:r>
              <a:rPr lang="de-DE" sz="4000" dirty="0">
                <a:latin typeface="Wingdings" charset="2"/>
                <a:cs typeface="Wingdings" charset="2"/>
              </a:rPr>
              <a:t>D</a:t>
            </a:r>
            <a:endParaRPr lang="de-DE" sz="4000" dirty="0"/>
          </a:p>
        </p:txBody>
      </p:sp>
      <p:cxnSp>
        <p:nvCxnSpPr>
          <p:cNvPr id="15" name="Gerade Verbindung 14"/>
          <p:cNvCxnSpPr/>
          <p:nvPr/>
        </p:nvCxnSpPr>
        <p:spPr>
          <a:xfrm flipH="1" flipV="1">
            <a:off x="3227238" y="544530"/>
            <a:ext cx="1807099" cy="233628"/>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17" name="Textfeld 16"/>
          <p:cNvSpPr txBox="1"/>
          <p:nvPr/>
        </p:nvSpPr>
        <p:spPr>
          <a:xfrm>
            <a:off x="2004095" y="316872"/>
            <a:ext cx="1216230" cy="369332"/>
          </a:xfrm>
          <a:prstGeom prst="rect">
            <a:avLst/>
          </a:prstGeom>
          <a:noFill/>
        </p:spPr>
        <p:txBody>
          <a:bodyPr wrap="none" rtlCol="0">
            <a:spAutoFit/>
          </a:bodyPr>
          <a:lstStyle/>
          <a:p>
            <a:r>
              <a:rPr lang="en-US" dirty="0"/>
              <a:t>Psychology</a:t>
            </a:r>
          </a:p>
        </p:txBody>
      </p:sp>
      <p:cxnSp>
        <p:nvCxnSpPr>
          <p:cNvPr id="28" name="Gerade Verbindung 27"/>
          <p:cNvCxnSpPr/>
          <p:nvPr/>
        </p:nvCxnSpPr>
        <p:spPr>
          <a:xfrm flipH="1">
            <a:off x="3200846" y="6175349"/>
            <a:ext cx="2066664" cy="289695"/>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29" name="Textfeld 28"/>
          <p:cNvSpPr txBox="1"/>
          <p:nvPr/>
        </p:nvSpPr>
        <p:spPr>
          <a:xfrm>
            <a:off x="2518869" y="6276761"/>
            <a:ext cx="1306841" cy="369332"/>
          </a:xfrm>
          <a:prstGeom prst="rect">
            <a:avLst/>
          </a:prstGeom>
          <a:noFill/>
        </p:spPr>
        <p:txBody>
          <a:bodyPr wrap="square" rtlCol="0">
            <a:spAutoFit/>
          </a:bodyPr>
          <a:lstStyle/>
          <a:p>
            <a:r>
              <a:rPr lang="de-DE" dirty="0" err="1"/>
              <a:t>Logic</a:t>
            </a:r>
            <a:r>
              <a:rPr lang="de-DE" dirty="0"/>
              <a:t>!</a:t>
            </a:r>
          </a:p>
        </p:txBody>
      </p:sp>
    </p:spTree>
    <p:extLst>
      <p:ext uri="{BB962C8B-B14F-4D97-AF65-F5344CB8AC3E}">
        <p14:creationId xmlns:p14="http://schemas.microsoft.com/office/powerpoint/2010/main" val="87792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8"/>
                                        </p:tgtEl>
                                        <p:attrNameLst>
                                          <p:attrName>style.opacity</p:attrName>
                                        </p:attrNameLst>
                                      </p:cBhvr>
                                      <p:to>
                                        <p:strVal val="0.25"/>
                                      </p:to>
                                    </p:set>
                                    <p:animEffect filter="image" prLst="opacity: 0.25">
                                      <p:cBhvr rctx="IE">
                                        <p:cTn id="44" dur="indefinite"/>
                                        <p:tgtEl>
                                          <p:spTgt spid="8"/>
                                        </p:tgtEl>
                                      </p:cBhvr>
                                    </p:animEffect>
                                  </p:childTnLst>
                                </p:cTn>
                              </p:par>
                              <p:par>
                                <p:cTn id="45" presetID="9" presetClass="emph" presetSubtype="0" grpId="0" nodeType="withEffect">
                                  <p:stCondLst>
                                    <p:cond delay="0"/>
                                  </p:stCondLst>
                                  <p:childTnLst>
                                    <p:set>
                                      <p:cBhvr rctx="PPT">
                                        <p:cTn id="46" dur="indefinite"/>
                                        <p:tgtEl>
                                          <p:spTgt spid="6"/>
                                        </p:tgtEl>
                                        <p:attrNameLst>
                                          <p:attrName>style.opacity</p:attrName>
                                        </p:attrNameLst>
                                      </p:cBhvr>
                                      <p:to>
                                        <p:strVal val="0.25"/>
                                      </p:to>
                                    </p:set>
                                    <p:animEffect filter="image" prLst="opacity: 0.25">
                                      <p:cBhvr rctx="IE">
                                        <p:cTn id="47" dur="indefinite"/>
                                        <p:tgtEl>
                                          <p:spTgt spid="6"/>
                                        </p:tgtEl>
                                      </p:cBhvr>
                                    </p:animEffect>
                                  </p:childTnLst>
                                </p:cTn>
                              </p:par>
                              <p:par>
                                <p:cTn id="48" presetID="9" presetClass="emph" presetSubtype="0" grpId="1" nodeType="withEffect">
                                  <p:stCondLst>
                                    <p:cond delay="0"/>
                                  </p:stCondLst>
                                  <p:childTnLst>
                                    <p:set>
                                      <p:cBhvr rctx="PPT">
                                        <p:cTn id="49" dur="indefinite"/>
                                        <p:tgtEl>
                                          <p:spTgt spid="20"/>
                                        </p:tgtEl>
                                        <p:attrNameLst>
                                          <p:attrName>style.opacity</p:attrName>
                                        </p:attrNameLst>
                                      </p:cBhvr>
                                      <p:to>
                                        <p:strVal val="0.25"/>
                                      </p:to>
                                    </p:set>
                                    <p:animEffect filter="image" prLst="opacity: 0.25">
                                      <p:cBhvr rctx="IE">
                                        <p:cTn id="50" dur="indefinite"/>
                                        <p:tgtEl>
                                          <p:spTgt spid="20"/>
                                        </p:tgtEl>
                                      </p:cBhvr>
                                    </p:animEffect>
                                  </p:childTnLst>
                                </p:cTn>
                              </p:par>
                              <p:par>
                                <p:cTn id="51" presetID="9" presetClass="emph" presetSubtype="0" nodeType="withEffect">
                                  <p:stCondLst>
                                    <p:cond delay="0"/>
                                  </p:stCondLst>
                                  <p:childTnLst>
                                    <p:set>
                                      <p:cBhvr rctx="PPT">
                                        <p:cTn id="52" dur="indefinite"/>
                                        <p:tgtEl>
                                          <p:spTgt spid="21"/>
                                        </p:tgtEl>
                                        <p:attrNameLst>
                                          <p:attrName>style.opacity</p:attrName>
                                        </p:attrNameLst>
                                      </p:cBhvr>
                                      <p:to>
                                        <p:strVal val="0.25"/>
                                      </p:to>
                                    </p:set>
                                    <p:animEffect filter="image" prLst="opacity: 0.25">
                                      <p:cBhvr rctx="IE">
                                        <p:cTn id="53" dur="indefinite"/>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 grpId="0" animBg="1"/>
      <p:bldP spid="11" grpId="0"/>
      <p:bldP spid="6" grpId="0"/>
      <p:bldP spid="14" grpId="0"/>
      <p:bldP spid="20" grpId="0"/>
      <p:bldP spid="20" grpId="1"/>
      <p:bldP spid="22" grpId="0"/>
      <p:bldP spid="24" grpId="0"/>
      <p:bldP spid="91" grpId="0"/>
      <p:bldP spid="97" grpId="0"/>
      <p:bldP spid="1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FB3C946-FCF0-2F4E-9E82-53416857C759}"/>
              </a:ext>
            </a:extLst>
          </p:cNvPr>
          <p:cNvSpPr txBox="1"/>
          <p:nvPr/>
        </p:nvSpPr>
        <p:spPr>
          <a:xfrm>
            <a:off x="2100649" y="469556"/>
            <a:ext cx="4771499" cy="400110"/>
          </a:xfrm>
          <a:prstGeom prst="rect">
            <a:avLst/>
          </a:prstGeom>
          <a:noFill/>
        </p:spPr>
        <p:txBody>
          <a:bodyPr wrap="none" rtlCol="0">
            <a:spAutoFit/>
          </a:bodyPr>
          <a:lstStyle/>
          <a:p>
            <a:r>
              <a:rPr lang="de-DE" sz="2000" b="1" dirty="0" err="1"/>
              <a:t>Sismondo</a:t>
            </a:r>
            <a:r>
              <a:rPr lang="de-DE" sz="2000" b="1" dirty="0"/>
              <a:t> </a:t>
            </a:r>
            <a:r>
              <a:rPr lang="de-DE" sz="2000" b="1" dirty="0" err="1"/>
              <a:t>Ch</a:t>
            </a:r>
            <a:r>
              <a:rPr lang="de-DE" sz="2000" b="1" dirty="0"/>
              <a:t>. 1: A </a:t>
            </a:r>
            <a:r>
              <a:rPr lang="de-DE" sz="2000" b="1" dirty="0" err="1"/>
              <a:t>common</a:t>
            </a:r>
            <a:r>
              <a:rPr lang="de-DE" sz="2000" b="1" dirty="0"/>
              <a:t> </a:t>
            </a:r>
            <a:r>
              <a:rPr lang="de-DE" sz="2000" b="1" dirty="0" err="1"/>
              <a:t>view</a:t>
            </a:r>
            <a:r>
              <a:rPr lang="de-DE" sz="2000" b="1" dirty="0"/>
              <a:t> </a:t>
            </a:r>
            <a:r>
              <a:rPr lang="de-DE" sz="2000" b="1" dirty="0" err="1"/>
              <a:t>of</a:t>
            </a:r>
            <a:r>
              <a:rPr lang="de-DE" sz="2000" b="1" dirty="0"/>
              <a:t> </a:t>
            </a:r>
            <a:r>
              <a:rPr lang="de-DE" sz="2000" b="1" dirty="0" err="1"/>
              <a:t>science</a:t>
            </a:r>
            <a:endParaRPr lang="de-DE" sz="2000" b="1" dirty="0"/>
          </a:p>
        </p:txBody>
      </p:sp>
      <p:sp>
        <p:nvSpPr>
          <p:cNvPr id="5" name="Textfeld 4">
            <a:extLst>
              <a:ext uri="{FF2B5EF4-FFF2-40B4-BE49-F238E27FC236}">
                <a16:creationId xmlns:a16="http://schemas.microsoft.com/office/drawing/2014/main" id="{21594ECD-5856-534B-8531-ECF07F2FE5F7}"/>
              </a:ext>
            </a:extLst>
          </p:cNvPr>
          <p:cNvSpPr txBox="1"/>
          <p:nvPr/>
        </p:nvSpPr>
        <p:spPr>
          <a:xfrm>
            <a:off x="1047620" y="1928849"/>
            <a:ext cx="7314716"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Dominates popular views of science &amp; serves as a „mythic“ framework for scientists</a:t>
            </a:r>
          </a:p>
          <a:p>
            <a:pPr marL="285750" indent="-285750">
              <a:buFont typeface="Arial" panose="020B0604020202020204" pitchFamily="34" charset="0"/>
              <a:buChar char="•"/>
            </a:pPr>
            <a:r>
              <a:rPr lang="en-US" sz="2000" dirty="0"/>
              <a:t>S. as a formal activity (systematic method)</a:t>
            </a:r>
          </a:p>
          <a:p>
            <a:pPr marL="285750" indent="-285750">
              <a:buFont typeface="Arial" panose="020B0604020202020204" pitchFamily="34" charset="0"/>
              <a:buChar char="•"/>
            </a:pPr>
            <a:r>
              <a:rPr lang="en-US" sz="2000" dirty="0"/>
              <a:t>S. accumulates knowledge</a:t>
            </a:r>
          </a:p>
          <a:p>
            <a:pPr marL="285750" indent="-285750">
              <a:buFont typeface="Arial" panose="020B0604020202020204" pitchFamily="34" charset="0"/>
              <a:buChar char="•"/>
            </a:pPr>
            <a:r>
              <a:rPr lang="en-US" sz="2000" dirty="0"/>
              <a:t>S. confronts the natural world directly</a:t>
            </a:r>
          </a:p>
          <a:p>
            <a:pPr marL="285750" indent="-285750">
              <a:buFont typeface="Arial" panose="020B0604020202020204" pitchFamily="34" charset="0"/>
              <a:buChar char="•"/>
            </a:pPr>
            <a:r>
              <a:rPr lang="en-US" sz="2000" dirty="0"/>
              <a:t>S. is progressive</a:t>
            </a:r>
          </a:p>
          <a:p>
            <a:pPr marL="285750" indent="-285750">
              <a:buFont typeface="Arial" panose="020B0604020202020204" pitchFamily="34" charset="0"/>
              <a:buChar char="•"/>
            </a:pPr>
            <a:r>
              <a:rPr lang="en-US" sz="2000" dirty="0"/>
              <a:t>S. is objective</a:t>
            </a:r>
          </a:p>
          <a:p>
            <a:pPr marL="285750" indent="-285750">
              <a:buFont typeface="Arial" panose="020B0604020202020204" pitchFamily="34" charset="0"/>
              <a:buChar char="•"/>
            </a:pPr>
            <a:r>
              <a:rPr lang="en-US" sz="2000" dirty="0"/>
              <a:t>S. produces truths about the natural world (realism)</a:t>
            </a:r>
          </a:p>
          <a:p>
            <a:pPr marL="285750" indent="-285750">
              <a:buFont typeface="Arial" panose="020B0604020202020204" pitchFamily="34" charset="0"/>
              <a:buChar char="•"/>
            </a:pPr>
            <a:r>
              <a:rPr lang="en-US" sz="2000" dirty="0"/>
              <a:t>S. produces </a:t>
            </a:r>
            <a:r>
              <a:rPr lang="en-US" sz="2000" dirty="0" err="1"/>
              <a:t>authorative</a:t>
            </a:r>
            <a:r>
              <a:rPr lang="en-US" sz="2000" dirty="0"/>
              <a:t> knowledge</a:t>
            </a:r>
          </a:p>
          <a:p>
            <a:pPr marL="285750" indent="-285750">
              <a:buFont typeface="Arial" panose="020B0604020202020204" pitchFamily="34" charset="0"/>
              <a:buChar char="•"/>
            </a:pPr>
            <a:r>
              <a:rPr lang="en-US" sz="2000" dirty="0"/>
              <a:t>S. is elitist (participation in S. requires expertise)</a:t>
            </a:r>
          </a:p>
          <a:p>
            <a:pPr marL="285750" indent="-285750">
              <a:buFont typeface="Arial" panose="020B0604020202020204" pitchFamily="34" charset="0"/>
              <a:buChar char="•"/>
            </a:pPr>
            <a:r>
              <a:rPr lang="en-US" sz="2000" dirty="0"/>
              <a:t>Includes a intuitive distinction between “hard” sci. and the rest</a:t>
            </a:r>
          </a:p>
        </p:txBody>
      </p:sp>
    </p:spTree>
    <p:extLst>
      <p:ext uri="{BB962C8B-B14F-4D97-AF65-F5344CB8AC3E}">
        <p14:creationId xmlns:p14="http://schemas.microsoft.com/office/powerpoint/2010/main" val="272509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ttps://upload.wikimedia.org/wikipedia/commons/5/5f/Pierre_Duhem.jpg">
            <a:extLst>
              <a:ext uri="{FF2B5EF4-FFF2-40B4-BE49-F238E27FC236}">
                <a16:creationId xmlns:a16="http://schemas.microsoft.com/office/drawing/2014/main" id="{1DEE25F4-DA8E-D94B-99F0-89104AB75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07" y="1510955"/>
            <a:ext cx="2517912" cy="3110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96D800EC-6C08-3B4C-972D-F813EB5CBC25}"/>
              </a:ext>
            </a:extLst>
          </p:cNvPr>
          <p:cNvSpPr txBox="1"/>
          <p:nvPr/>
        </p:nvSpPr>
        <p:spPr>
          <a:xfrm>
            <a:off x="896017" y="4785954"/>
            <a:ext cx="1483291" cy="646331"/>
          </a:xfrm>
          <a:prstGeom prst="rect">
            <a:avLst/>
          </a:prstGeom>
          <a:noFill/>
        </p:spPr>
        <p:txBody>
          <a:bodyPr wrap="none" rtlCol="0">
            <a:spAutoFit/>
          </a:bodyPr>
          <a:lstStyle/>
          <a:p>
            <a:pPr algn="ctr"/>
            <a:r>
              <a:rPr lang="en-US" dirty="0"/>
              <a:t>Pierre </a:t>
            </a:r>
            <a:r>
              <a:rPr lang="en-US" dirty="0" err="1"/>
              <a:t>Duhem</a:t>
            </a:r>
            <a:endParaRPr lang="en-US" dirty="0"/>
          </a:p>
          <a:p>
            <a:pPr algn="ctr"/>
            <a:r>
              <a:rPr lang="en-US" dirty="0"/>
              <a:t>1861-1916</a:t>
            </a:r>
          </a:p>
        </p:txBody>
      </p:sp>
      <p:sp>
        <p:nvSpPr>
          <p:cNvPr id="6" name="Textfeld 5">
            <a:extLst>
              <a:ext uri="{FF2B5EF4-FFF2-40B4-BE49-F238E27FC236}">
                <a16:creationId xmlns:a16="http://schemas.microsoft.com/office/drawing/2014/main" id="{4E2259C3-307D-9446-AB01-BF32E93B6F5F}"/>
              </a:ext>
            </a:extLst>
          </p:cNvPr>
          <p:cNvSpPr txBox="1"/>
          <p:nvPr/>
        </p:nvSpPr>
        <p:spPr>
          <a:xfrm>
            <a:off x="3311612" y="624698"/>
            <a:ext cx="5103339" cy="2785378"/>
          </a:xfrm>
          <a:prstGeom prst="rect">
            <a:avLst/>
          </a:prstGeom>
          <a:noFill/>
        </p:spPr>
        <p:txBody>
          <a:bodyPr wrap="square" rtlCol="0">
            <a:spAutoFit/>
          </a:bodyPr>
          <a:lstStyle/>
          <a:p>
            <a:pPr>
              <a:spcAft>
                <a:spcPts val="600"/>
              </a:spcAft>
            </a:pPr>
            <a:r>
              <a:rPr lang="en-US" sz="2400" b="1" dirty="0"/>
              <a:t>Important works</a:t>
            </a:r>
            <a:endParaRPr lang="en-US" dirty="0"/>
          </a:p>
          <a:p>
            <a:pPr marL="285750" indent="-285750">
              <a:spcAft>
                <a:spcPts val="600"/>
              </a:spcAft>
              <a:buFont typeface="Arial" panose="020B0604020202020204" pitchFamily="34" charset="0"/>
              <a:buChar char="•"/>
            </a:pPr>
            <a:r>
              <a:rPr lang="en-US" i="1" dirty="0"/>
              <a:t>Les </a:t>
            </a:r>
            <a:r>
              <a:rPr lang="en-US" i="1" dirty="0" err="1"/>
              <a:t>théories</a:t>
            </a:r>
            <a:r>
              <a:rPr lang="en-US" i="1" dirty="0"/>
              <a:t> </a:t>
            </a:r>
            <a:r>
              <a:rPr lang="en-US" i="1" dirty="0" err="1"/>
              <a:t>électriques</a:t>
            </a:r>
            <a:r>
              <a:rPr lang="en-US" i="1" dirty="0"/>
              <a:t> de J. Clerk Maxwell</a:t>
            </a:r>
            <a:r>
              <a:rPr lang="en-US" dirty="0"/>
              <a:t>, 1900</a:t>
            </a:r>
            <a:endParaRPr lang="en-US" i="1" dirty="0"/>
          </a:p>
          <a:p>
            <a:pPr marL="285750" indent="-285750">
              <a:spcAft>
                <a:spcPts val="600"/>
              </a:spcAft>
              <a:buFont typeface="Arial" panose="020B0604020202020204" pitchFamily="34" charset="0"/>
              <a:buChar char="•"/>
            </a:pPr>
            <a:r>
              <a:rPr lang="en-US" i="1" dirty="0" err="1"/>
              <a:t>L´évolution</a:t>
            </a:r>
            <a:r>
              <a:rPr lang="en-US" i="1" dirty="0"/>
              <a:t> de la </a:t>
            </a:r>
            <a:r>
              <a:rPr lang="en-US" i="1" dirty="0" err="1"/>
              <a:t>mécanique</a:t>
            </a:r>
            <a:r>
              <a:rPr lang="en-US" dirty="0"/>
              <a:t>, 1902</a:t>
            </a:r>
          </a:p>
          <a:p>
            <a:pPr marL="285750" indent="-285750">
              <a:spcAft>
                <a:spcPts val="600"/>
              </a:spcAft>
              <a:buFont typeface="Arial" panose="020B0604020202020204" pitchFamily="34" charset="0"/>
              <a:buChar char="•"/>
            </a:pPr>
            <a:r>
              <a:rPr lang="en-US" dirty="0"/>
              <a:t> </a:t>
            </a:r>
            <a:r>
              <a:rPr lang="en-US" i="1" dirty="0" err="1"/>
              <a:t>Sozein</a:t>
            </a:r>
            <a:r>
              <a:rPr lang="en-US" i="1" dirty="0"/>
              <a:t> ta </a:t>
            </a:r>
            <a:r>
              <a:rPr lang="en-US" i="1" dirty="0" err="1"/>
              <a:t>phainomena</a:t>
            </a:r>
            <a:r>
              <a:rPr lang="en-US" i="1" dirty="0"/>
              <a:t>. </a:t>
            </a:r>
            <a:r>
              <a:rPr lang="en-US" i="1" dirty="0" err="1"/>
              <a:t>Essai</a:t>
            </a:r>
            <a:r>
              <a:rPr lang="en-US" i="1" dirty="0"/>
              <a:t> sur la </a:t>
            </a:r>
            <a:r>
              <a:rPr lang="en-US" i="1" dirty="0" err="1"/>
              <a:t>théorie</a:t>
            </a:r>
            <a:r>
              <a:rPr lang="en-US" i="1" dirty="0"/>
              <a:t> physique de </a:t>
            </a:r>
            <a:r>
              <a:rPr lang="en-US" i="1" dirty="0" err="1"/>
              <a:t>Platon</a:t>
            </a:r>
            <a:r>
              <a:rPr lang="en-US" i="1" dirty="0"/>
              <a:t> </a:t>
            </a:r>
            <a:r>
              <a:rPr lang="en-US" i="1" dirty="0" err="1"/>
              <a:t>à</a:t>
            </a:r>
            <a:r>
              <a:rPr lang="en-US" i="1" dirty="0"/>
              <a:t> </a:t>
            </a:r>
            <a:r>
              <a:rPr lang="en-US" i="1" dirty="0" err="1"/>
              <a:t>Galilée</a:t>
            </a:r>
            <a:r>
              <a:rPr lang="en-US" i="1" dirty="0"/>
              <a:t>, </a:t>
            </a:r>
            <a:r>
              <a:rPr lang="en-US" dirty="0"/>
              <a:t>1908</a:t>
            </a:r>
          </a:p>
          <a:p>
            <a:pPr marL="285750" indent="-285750">
              <a:spcAft>
                <a:spcPts val="600"/>
              </a:spcAft>
              <a:buFont typeface="Arial" panose="020B0604020202020204" pitchFamily="34" charset="0"/>
              <a:buChar char="•"/>
            </a:pPr>
            <a:r>
              <a:rPr lang="en-US" i="1" dirty="0"/>
              <a:t>La </a:t>
            </a:r>
            <a:r>
              <a:rPr lang="en-US" i="1" dirty="0" err="1"/>
              <a:t>théorie</a:t>
            </a:r>
            <a:r>
              <a:rPr lang="en-US" i="1" dirty="0"/>
              <a:t> physique, son </a:t>
            </a:r>
            <a:r>
              <a:rPr lang="en-US" i="1" dirty="0" err="1"/>
              <a:t>objet</a:t>
            </a:r>
            <a:r>
              <a:rPr lang="en-US" i="1" dirty="0"/>
              <a:t>, </a:t>
            </a:r>
            <a:r>
              <a:rPr lang="en-US" i="1" dirty="0" err="1"/>
              <a:t>sa</a:t>
            </a:r>
            <a:r>
              <a:rPr lang="en-US" i="1" dirty="0"/>
              <a:t> structure, </a:t>
            </a:r>
            <a:r>
              <a:rPr lang="en-US" dirty="0"/>
              <a:t>1906</a:t>
            </a:r>
          </a:p>
          <a:p>
            <a:pPr marL="285750" indent="-285750">
              <a:spcAft>
                <a:spcPts val="600"/>
              </a:spcAft>
              <a:buFont typeface="Arial" panose="020B0604020202020204" pitchFamily="34" charset="0"/>
              <a:buChar char="•"/>
            </a:pPr>
            <a:r>
              <a:rPr lang="en-US" i="1" dirty="0"/>
              <a:t>Le </a:t>
            </a:r>
            <a:r>
              <a:rPr lang="en-US" i="1" dirty="0" err="1"/>
              <a:t>système</a:t>
            </a:r>
            <a:r>
              <a:rPr lang="en-US" i="1" dirty="0"/>
              <a:t> du monde, </a:t>
            </a:r>
            <a:r>
              <a:rPr lang="en-US" i="1" dirty="0" err="1"/>
              <a:t>histoire</a:t>
            </a:r>
            <a:r>
              <a:rPr lang="en-US" i="1" dirty="0"/>
              <a:t> des doctrines </a:t>
            </a:r>
            <a:r>
              <a:rPr lang="en-US" i="1" dirty="0" err="1"/>
              <a:t>cosmologiques</a:t>
            </a:r>
            <a:r>
              <a:rPr lang="en-US" i="1" dirty="0"/>
              <a:t> de </a:t>
            </a:r>
            <a:r>
              <a:rPr lang="en-US" i="1" dirty="0" err="1"/>
              <a:t>Platon</a:t>
            </a:r>
            <a:r>
              <a:rPr lang="en-US" i="1" dirty="0"/>
              <a:t> </a:t>
            </a:r>
            <a:r>
              <a:rPr lang="en-US" i="1" dirty="0" err="1"/>
              <a:t>à</a:t>
            </a:r>
            <a:r>
              <a:rPr lang="en-US" i="1" dirty="0"/>
              <a:t> Copernic, 1913-1959 </a:t>
            </a:r>
            <a:endParaRPr lang="en-US" dirty="0"/>
          </a:p>
        </p:txBody>
      </p:sp>
      <p:sp>
        <p:nvSpPr>
          <p:cNvPr id="8" name="Textfeld 7">
            <a:extLst>
              <a:ext uri="{FF2B5EF4-FFF2-40B4-BE49-F238E27FC236}">
                <a16:creationId xmlns:a16="http://schemas.microsoft.com/office/drawing/2014/main" id="{02C0E90F-2D53-F345-B8ED-AD1611039B3C}"/>
              </a:ext>
            </a:extLst>
          </p:cNvPr>
          <p:cNvSpPr txBox="1"/>
          <p:nvPr/>
        </p:nvSpPr>
        <p:spPr>
          <a:xfrm>
            <a:off x="3311612" y="3731741"/>
            <a:ext cx="5638800" cy="2846933"/>
          </a:xfrm>
          <a:prstGeom prst="rect">
            <a:avLst/>
          </a:prstGeom>
          <a:noFill/>
        </p:spPr>
        <p:txBody>
          <a:bodyPr wrap="square" rtlCol="0">
            <a:spAutoFit/>
          </a:bodyPr>
          <a:lstStyle/>
          <a:p>
            <a:pPr>
              <a:spcAft>
                <a:spcPts val="600"/>
              </a:spcAft>
            </a:pPr>
            <a:r>
              <a:rPr lang="en-US" sz="2400" b="1" dirty="0" err="1"/>
              <a:t>Duhem‘s</a:t>
            </a:r>
            <a:r>
              <a:rPr lang="en-US" sz="2400" b="1" dirty="0"/>
              <a:t> holism</a:t>
            </a:r>
          </a:p>
          <a:p>
            <a:r>
              <a:rPr lang="en-US" sz="2400" dirty="0"/>
              <a:t>“</a:t>
            </a:r>
            <a:r>
              <a:rPr lang="en-US" dirty="0"/>
              <a:t>In sum, the physicist can never subject an isolated hypothesis to experimental test, but only a whole group of hypotheses; when the experiment is in disagreement with his predictions, what he learns is that at least one of the hypotheses constituting this group is unacceptable and ought to be modified; but the experiment does not designate which one should be changed.”</a:t>
            </a:r>
          </a:p>
          <a:p>
            <a:r>
              <a:rPr lang="en-US" i="1" dirty="0"/>
              <a:t>The Aim and Structure of Physical Theory</a:t>
            </a:r>
            <a:r>
              <a:rPr lang="en-US" dirty="0"/>
              <a:t>, p.187</a:t>
            </a:r>
          </a:p>
        </p:txBody>
      </p:sp>
    </p:spTree>
    <p:extLst>
      <p:ext uri="{BB962C8B-B14F-4D97-AF65-F5344CB8AC3E}">
        <p14:creationId xmlns:p14="http://schemas.microsoft.com/office/powerpoint/2010/main" val="144238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E2259C3-307D-9446-AB01-BF32E93B6F5F}"/>
              </a:ext>
            </a:extLst>
          </p:cNvPr>
          <p:cNvSpPr txBox="1"/>
          <p:nvPr/>
        </p:nvSpPr>
        <p:spPr>
          <a:xfrm>
            <a:off x="562438" y="1469248"/>
            <a:ext cx="7908838" cy="3323987"/>
          </a:xfrm>
          <a:prstGeom prst="rect">
            <a:avLst/>
          </a:prstGeom>
          <a:noFill/>
        </p:spPr>
        <p:txBody>
          <a:bodyPr wrap="square" rtlCol="0">
            <a:spAutoFit/>
          </a:bodyPr>
          <a:lstStyle/>
          <a:p>
            <a:pPr algn="ctr">
              <a:spcAft>
                <a:spcPts val="600"/>
              </a:spcAft>
            </a:pPr>
            <a:r>
              <a:rPr lang="en-US" sz="2000" b="1" i="1" dirty="0"/>
              <a:t>Is Technology Applied Science?</a:t>
            </a:r>
          </a:p>
          <a:p>
            <a:pPr>
              <a:spcAft>
                <a:spcPts val="600"/>
              </a:spcAft>
            </a:pPr>
            <a:endParaRPr lang="en-US" sz="2000" b="1" i="1" dirty="0"/>
          </a:p>
          <a:p>
            <a:pPr>
              <a:spcAft>
                <a:spcPts val="600"/>
              </a:spcAft>
            </a:pPr>
            <a:r>
              <a:rPr lang="en-US" sz="2000" b="1" dirty="0"/>
              <a:t>The linear model</a:t>
            </a:r>
            <a:r>
              <a:rPr lang="en-US" sz="2000" dirty="0"/>
              <a:t>: Tech. is the applied extension of sci.</a:t>
            </a:r>
          </a:p>
          <a:p>
            <a:pPr marL="742950" lvl="1" indent="-285750">
              <a:spcAft>
                <a:spcPts val="600"/>
              </a:spcAft>
              <a:buFont typeface="Symbol" pitchFamily="2" charset="2"/>
              <a:buChar char="-"/>
            </a:pPr>
            <a:r>
              <a:rPr lang="en-US" sz="2000" dirty="0"/>
              <a:t>“A rhetorical tool” </a:t>
            </a:r>
          </a:p>
          <a:p>
            <a:pPr marL="742950" lvl="1" indent="-285750">
              <a:spcAft>
                <a:spcPts val="600"/>
              </a:spcAft>
              <a:buFont typeface="Symbol" pitchFamily="2" charset="2"/>
              <a:buChar char="-"/>
            </a:pPr>
            <a:r>
              <a:rPr lang="en-US" sz="2000" dirty="0"/>
              <a:t>Tech. knowledge downplayed, autonomy of tech. knowledge; </a:t>
            </a:r>
            <a:r>
              <a:rPr lang="en-US" sz="2000" dirty="0" err="1"/>
              <a:t>sci.tists</a:t>
            </a:r>
            <a:r>
              <a:rPr lang="en-US" sz="2000" dirty="0"/>
              <a:t> invent and inventors do sci.</a:t>
            </a:r>
          </a:p>
          <a:p>
            <a:pPr marL="742950" lvl="1" indent="-285750">
              <a:spcAft>
                <a:spcPts val="600"/>
              </a:spcAft>
              <a:buFont typeface="Symbol" pitchFamily="2" charset="2"/>
              <a:buChar char="-"/>
            </a:pPr>
            <a:r>
              <a:rPr lang="en-US" sz="2000" dirty="0"/>
              <a:t>Sci. and tech. not sufficiently distinct; causal dependence between sci. and tech.: Actor-Network-Theory, </a:t>
            </a:r>
            <a:r>
              <a:rPr lang="en-US" sz="2000" i="1" dirty="0"/>
              <a:t>Technoscience</a:t>
            </a:r>
          </a:p>
          <a:p>
            <a:pPr marL="742950" lvl="1" indent="-285750">
              <a:spcAft>
                <a:spcPts val="600"/>
              </a:spcAft>
              <a:buFont typeface="Symbol" pitchFamily="2" charset="2"/>
              <a:buChar char="-"/>
            </a:pPr>
            <a:r>
              <a:rPr lang="en-US" sz="2000" dirty="0"/>
              <a:t>“The linear model … is dead” (Rosenberg 1994).</a:t>
            </a:r>
          </a:p>
        </p:txBody>
      </p:sp>
      <p:sp>
        <p:nvSpPr>
          <p:cNvPr id="2" name="Rechteck 1">
            <a:extLst>
              <a:ext uri="{FF2B5EF4-FFF2-40B4-BE49-F238E27FC236}">
                <a16:creationId xmlns:a16="http://schemas.microsoft.com/office/drawing/2014/main" id="{AE96E594-3DF8-9E48-98CA-9794181F25D4}"/>
              </a:ext>
            </a:extLst>
          </p:cNvPr>
          <p:cNvSpPr/>
          <p:nvPr/>
        </p:nvSpPr>
        <p:spPr>
          <a:xfrm>
            <a:off x="917891" y="228084"/>
            <a:ext cx="7197933" cy="461665"/>
          </a:xfrm>
          <a:prstGeom prst="rect">
            <a:avLst/>
          </a:prstGeom>
        </p:spPr>
        <p:txBody>
          <a:bodyPr wrap="none">
            <a:spAutoFit/>
          </a:bodyPr>
          <a:lstStyle/>
          <a:p>
            <a:pPr algn="ctr">
              <a:spcAft>
                <a:spcPts val="600"/>
              </a:spcAft>
            </a:pPr>
            <a:r>
              <a:rPr lang="en-US" sz="2400" b="1" dirty="0" err="1"/>
              <a:t>Sismondo</a:t>
            </a:r>
            <a:r>
              <a:rPr lang="en-US" sz="2400" b="1" dirty="0"/>
              <a:t>, Chapter 9: Two Questions about Technology</a:t>
            </a:r>
            <a:endParaRPr lang="en-US" sz="2400" dirty="0"/>
          </a:p>
        </p:txBody>
      </p:sp>
    </p:spTree>
    <p:extLst>
      <p:ext uri="{BB962C8B-B14F-4D97-AF65-F5344CB8AC3E}">
        <p14:creationId xmlns:p14="http://schemas.microsoft.com/office/powerpoint/2010/main" val="391048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E2259C3-307D-9446-AB01-BF32E93B6F5F}"/>
              </a:ext>
            </a:extLst>
          </p:cNvPr>
          <p:cNvSpPr txBox="1"/>
          <p:nvPr/>
        </p:nvSpPr>
        <p:spPr>
          <a:xfrm>
            <a:off x="187411" y="675498"/>
            <a:ext cx="8956589" cy="5878532"/>
          </a:xfrm>
          <a:prstGeom prst="rect">
            <a:avLst/>
          </a:prstGeom>
          <a:noFill/>
        </p:spPr>
        <p:txBody>
          <a:bodyPr wrap="square" rtlCol="0">
            <a:spAutoFit/>
          </a:bodyPr>
          <a:lstStyle/>
          <a:p>
            <a:pPr algn="ctr">
              <a:spcAft>
                <a:spcPts val="600"/>
              </a:spcAft>
            </a:pPr>
            <a:r>
              <a:rPr lang="en-US" b="1" i="1" dirty="0"/>
              <a:t>Does Technology Drive History?</a:t>
            </a:r>
          </a:p>
          <a:p>
            <a:pPr>
              <a:spcAft>
                <a:spcPts val="600"/>
              </a:spcAft>
            </a:pPr>
            <a:endParaRPr lang="en-US" b="1" i="1" dirty="0"/>
          </a:p>
          <a:p>
            <a:pPr>
              <a:spcAft>
                <a:spcPts val="600"/>
              </a:spcAft>
            </a:pPr>
            <a:r>
              <a:rPr lang="en-US" b="1" dirty="0"/>
              <a:t>Tech. determinism: </a:t>
            </a:r>
            <a:r>
              <a:rPr lang="en-US" dirty="0"/>
              <a:t>Material forces, tech. in particular, determine social events.</a:t>
            </a:r>
          </a:p>
          <a:p>
            <a:pPr marL="742950" lvl="1" indent="-285750">
              <a:spcAft>
                <a:spcPts val="600"/>
              </a:spcAft>
              <a:buFont typeface="Symbol" pitchFamily="2" charset="2"/>
              <a:buChar char="-"/>
            </a:pPr>
            <a:r>
              <a:rPr lang="en-US" dirty="0"/>
              <a:t>Engels; Marx: “The hand-mill gives you society with the feudal lord, the steam-mill society with the industrial capitalist.”</a:t>
            </a:r>
          </a:p>
          <a:p>
            <a:pPr marL="742950" lvl="1" indent="-285750">
              <a:spcAft>
                <a:spcPts val="600"/>
              </a:spcAft>
              <a:buFont typeface="Symbol" pitchFamily="2" charset="2"/>
              <a:buChar char="-"/>
            </a:pPr>
            <a:r>
              <a:rPr lang="en-US" dirty="0"/>
              <a:t>Artifacts produced to achieve political goals (Winner 1986)</a:t>
            </a:r>
          </a:p>
          <a:p>
            <a:pPr>
              <a:spcAft>
                <a:spcPts val="600"/>
              </a:spcAft>
            </a:pPr>
            <a:r>
              <a:rPr lang="en-US" b="1" dirty="0"/>
              <a:t>Against tech. determinism: </a:t>
            </a:r>
            <a:r>
              <a:rPr lang="en-US" dirty="0"/>
              <a:t>Non-essentialism (</a:t>
            </a:r>
            <a:r>
              <a:rPr lang="en-US" dirty="0" err="1"/>
              <a:t>tech.ies</a:t>
            </a:r>
            <a:r>
              <a:rPr lang="en-US" dirty="0"/>
              <a:t> do not have essential features)</a:t>
            </a:r>
          </a:p>
          <a:p>
            <a:pPr marL="742950" lvl="1" indent="-285750">
              <a:spcAft>
                <a:spcPts val="600"/>
              </a:spcAft>
              <a:buFont typeface="Symbol" pitchFamily="2" charset="2"/>
              <a:buChar char="-"/>
            </a:pPr>
            <a:r>
              <a:rPr lang="en-US" i="1" dirty="0"/>
              <a:t>Social Construction of Technology </a:t>
            </a:r>
            <a:r>
              <a:rPr lang="en-US" dirty="0"/>
              <a:t>SCOT (Pinch &amp; </a:t>
            </a:r>
            <a:r>
              <a:rPr lang="en-US" dirty="0" err="1"/>
              <a:t>Bijker</a:t>
            </a:r>
            <a:r>
              <a:rPr lang="en-US" dirty="0"/>
              <a:t> 1987)</a:t>
            </a:r>
          </a:p>
          <a:p>
            <a:pPr marL="742950" lvl="1" indent="-285750">
              <a:spcAft>
                <a:spcPts val="600"/>
              </a:spcAft>
              <a:buFont typeface="Symbol" pitchFamily="2" charset="2"/>
              <a:buChar char="-"/>
            </a:pPr>
            <a:r>
              <a:rPr lang="en-US" dirty="0"/>
              <a:t>interpretive flexibility; examples: the standard modern bicycle; the Luddites (</a:t>
            </a:r>
            <a:r>
              <a:rPr lang="en-US" dirty="0" err="1"/>
              <a:t>Grint</a:t>
            </a:r>
            <a:r>
              <a:rPr lang="en-US" dirty="0"/>
              <a:t> &amp; </a:t>
            </a:r>
            <a:r>
              <a:rPr lang="en-US" dirty="0" err="1"/>
              <a:t>Woolgar</a:t>
            </a:r>
            <a:r>
              <a:rPr lang="en-US" dirty="0"/>
              <a:t> 1997)</a:t>
            </a:r>
          </a:p>
          <a:p>
            <a:pPr marL="742950" lvl="1" indent="-285750">
              <a:spcAft>
                <a:spcPts val="600"/>
              </a:spcAft>
              <a:buFont typeface="Symbol" pitchFamily="2" charset="2"/>
              <a:buChar char="-"/>
            </a:pPr>
            <a:r>
              <a:rPr lang="en-US" dirty="0"/>
              <a:t>Success of tech. depends on the group that takes it up and promotes it</a:t>
            </a:r>
          </a:p>
          <a:p>
            <a:pPr marL="742950" lvl="1" indent="-285750">
              <a:spcAft>
                <a:spcPts val="600"/>
              </a:spcAft>
              <a:buFont typeface="Symbol" pitchFamily="2" charset="2"/>
              <a:buChar char="-"/>
            </a:pPr>
            <a:r>
              <a:rPr lang="en-US" dirty="0"/>
              <a:t>“configuring the user”</a:t>
            </a:r>
          </a:p>
          <a:p>
            <a:pPr marL="742950" lvl="1" indent="-285750">
              <a:spcAft>
                <a:spcPts val="600"/>
              </a:spcAft>
              <a:buFont typeface="Symbol" pitchFamily="2" charset="2"/>
              <a:buChar char="-"/>
            </a:pPr>
            <a:r>
              <a:rPr lang="en-US" dirty="0"/>
              <a:t>problem: without mild determinism the object of analysis disappears (Wyatt 2007)</a:t>
            </a:r>
          </a:p>
          <a:p>
            <a:pPr>
              <a:spcAft>
                <a:spcPts val="600"/>
              </a:spcAft>
            </a:pPr>
            <a:r>
              <a:rPr lang="en-US" b="1" dirty="0"/>
              <a:t>Middle ground: </a:t>
            </a:r>
            <a:r>
              <a:rPr lang="en-US" dirty="0"/>
              <a:t>tech. has properties and effects that are independent of their interpretations</a:t>
            </a:r>
          </a:p>
          <a:p>
            <a:pPr marL="742950" lvl="1" indent="-285750">
              <a:spcAft>
                <a:spcPts val="600"/>
              </a:spcAft>
              <a:buFont typeface="Symbol" pitchFamily="2" charset="2"/>
              <a:buChar char="-"/>
            </a:pPr>
            <a:r>
              <a:rPr lang="en-US" i="1" dirty="0" err="1"/>
              <a:t>sociotech</a:t>
            </a:r>
            <a:r>
              <a:rPr lang="en-US" i="1" dirty="0"/>
              <a:t>. ensembles </a:t>
            </a:r>
            <a:r>
              <a:rPr lang="en-US" dirty="0"/>
              <a:t>(</a:t>
            </a:r>
            <a:r>
              <a:rPr lang="en-US" dirty="0" err="1"/>
              <a:t>Bijker</a:t>
            </a:r>
            <a:r>
              <a:rPr lang="en-US" dirty="0"/>
              <a:t> 1995)</a:t>
            </a:r>
          </a:p>
          <a:p>
            <a:pPr marL="742950" lvl="1" indent="-285750">
              <a:spcAft>
                <a:spcPts val="600"/>
              </a:spcAft>
              <a:buFont typeface="Symbol" pitchFamily="2" charset="2"/>
              <a:buChar char="-"/>
            </a:pPr>
            <a:r>
              <a:rPr lang="en-US" dirty="0"/>
              <a:t>Tech. frames, tech. scripts</a:t>
            </a:r>
          </a:p>
          <a:p>
            <a:pPr marL="742950" lvl="1" indent="-285750">
              <a:spcAft>
                <a:spcPts val="600"/>
              </a:spcAft>
              <a:buFont typeface="Symbol" pitchFamily="2" charset="2"/>
              <a:buChar char="-"/>
            </a:pPr>
            <a:r>
              <a:rPr lang="en-US" dirty="0"/>
              <a:t>Mild determinism</a:t>
            </a:r>
          </a:p>
        </p:txBody>
      </p:sp>
      <p:sp>
        <p:nvSpPr>
          <p:cNvPr id="2" name="Rechteck 1">
            <a:extLst>
              <a:ext uri="{FF2B5EF4-FFF2-40B4-BE49-F238E27FC236}">
                <a16:creationId xmlns:a16="http://schemas.microsoft.com/office/drawing/2014/main" id="{AE96E594-3DF8-9E48-98CA-9794181F25D4}"/>
              </a:ext>
            </a:extLst>
          </p:cNvPr>
          <p:cNvSpPr/>
          <p:nvPr/>
        </p:nvSpPr>
        <p:spPr>
          <a:xfrm>
            <a:off x="333644" y="132834"/>
            <a:ext cx="8664121" cy="461665"/>
          </a:xfrm>
          <a:prstGeom prst="rect">
            <a:avLst/>
          </a:prstGeom>
        </p:spPr>
        <p:txBody>
          <a:bodyPr wrap="square">
            <a:spAutoFit/>
          </a:bodyPr>
          <a:lstStyle/>
          <a:p>
            <a:pPr algn="ctr">
              <a:spcAft>
                <a:spcPts val="600"/>
              </a:spcAft>
            </a:pPr>
            <a:r>
              <a:rPr lang="en-US" sz="2400" b="1" dirty="0" err="1"/>
              <a:t>Sismondo</a:t>
            </a:r>
            <a:r>
              <a:rPr lang="en-US" sz="2400" b="1" dirty="0"/>
              <a:t>, Chapter 9: Two Questions Concerning Technology</a:t>
            </a:r>
            <a:endParaRPr lang="en-US" sz="2400" dirty="0"/>
          </a:p>
        </p:txBody>
      </p:sp>
    </p:spTree>
    <p:extLst>
      <p:ext uri="{BB962C8B-B14F-4D97-AF65-F5344CB8AC3E}">
        <p14:creationId xmlns:p14="http://schemas.microsoft.com/office/powerpoint/2010/main" val="2260929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E2259C3-307D-9446-AB01-BF32E93B6F5F}"/>
              </a:ext>
            </a:extLst>
          </p:cNvPr>
          <p:cNvSpPr txBox="1"/>
          <p:nvPr/>
        </p:nvSpPr>
        <p:spPr>
          <a:xfrm>
            <a:off x="390795" y="827898"/>
            <a:ext cx="8327756" cy="5832366"/>
          </a:xfrm>
          <a:prstGeom prst="rect">
            <a:avLst/>
          </a:prstGeom>
          <a:noFill/>
        </p:spPr>
        <p:txBody>
          <a:bodyPr wrap="square" rtlCol="0">
            <a:spAutoFit/>
          </a:bodyPr>
          <a:lstStyle/>
          <a:p>
            <a:pPr>
              <a:spcAft>
                <a:spcPts val="600"/>
              </a:spcAft>
            </a:pPr>
            <a:r>
              <a:rPr lang="en-US" sz="1600" b="1" dirty="0"/>
              <a:t>3 motives to develop tech (Rapp): </a:t>
            </a:r>
          </a:p>
          <a:p>
            <a:pPr marL="742950" lvl="1" indent="-285750">
              <a:spcAft>
                <a:spcPts val="600"/>
              </a:spcAft>
              <a:buFont typeface="Symbol" pitchFamily="2" charset="2"/>
              <a:buChar char="-"/>
            </a:pPr>
            <a:r>
              <a:rPr lang="en-US" sz="1600" dirty="0"/>
              <a:t>Need to survive</a:t>
            </a:r>
          </a:p>
          <a:p>
            <a:pPr marL="742950" lvl="1" indent="-285750">
              <a:spcAft>
                <a:spcPts val="600"/>
              </a:spcAft>
              <a:buFont typeface="Symbol" pitchFamily="2" charset="2"/>
              <a:buChar char="-"/>
            </a:pPr>
            <a:r>
              <a:rPr lang="en-US" sz="1600" dirty="0"/>
              <a:t>Power and control</a:t>
            </a:r>
          </a:p>
          <a:p>
            <a:pPr marL="742950" lvl="1" indent="-285750">
              <a:spcAft>
                <a:spcPts val="600"/>
              </a:spcAft>
              <a:buFont typeface="Symbol" pitchFamily="2" charset="2"/>
              <a:buChar char="-"/>
            </a:pPr>
            <a:r>
              <a:rPr lang="en-US" sz="1600" dirty="0"/>
              <a:t>Motives related to the intellectual capacities of humans</a:t>
            </a:r>
          </a:p>
          <a:p>
            <a:pPr>
              <a:spcAft>
                <a:spcPts val="600"/>
              </a:spcAft>
            </a:pPr>
            <a:r>
              <a:rPr lang="en-US" sz="1600" b="1" dirty="0"/>
              <a:t>Artifacts as Intermediaries (Heidegger, </a:t>
            </a:r>
            <a:r>
              <a:rPr lang="en-US" sz="1600" b="1" dirty="0" err="1"/>
              <a:t>Ihde</a:t>
            </a:r>
            <a:r>
              <a:rPr lang="en-US" sz="1600" b="1" dirty="0"/>
              <a:t>):</a:t>
            </a:r>
            <a:endParaRPr lang="en-US" sz="1600" dirty="0"/>
          </a:p>
          <a:p>
            <a:pPr marL="742950" lvl="1" indent="-285750">
              <a:spcAft>
                <a:spcPts val="600"/>
              </a:spcAft>
              <a:buFont typeface="Symbol" pitchFamily="2" charset="2"/>
              <a:buChar char="-"/>
            </a:pPr>
            <a:r>
              <a:rPr lang="en-US" sz="1600" dirty="0"/>
              <a:t>Embodiment relation: (I-technology)→world</a:t>
            </a:r>
          </a:p>
          <a:p>
            <a:pPr marL="742950" lvl="1" indent="-285750">
              <a:spcAft>
                <a:spcPts val="600"/>
              </a:spcAft>
              <a:buFont typeface="Symbol" pitchFamily="2" charset="2"/>
              <a:buChar char="-"/>
            </a:pPr>
            <a:r>
              <a:rPr lang="en-US" sz="1600" dirty="0"/>
              <a:t>Hermeneutic relation: I→(technology-world)</a:t>
            </a:r>
          </a:p>
          <a:p>
            <a:pPr marL="742950" lvl="1" indent="-285750">
              <a:spcAft>
                <a:spcPts val="600"/>
              </a:spcAft>
              <a:buFont typeface="Symbol" pitchFamily="2" charset="2"/>
              <a:buChar char="-"/>
            </a:pPr>
            <a:r>
              <a:rPr lang="en-US" sz="1600" dirty="0"/>
              <a:t>Alterity relation: </a:t>
            </a:r>
            <a:r>
              <a:rPr lang="en-US" sz="1600" dirty="0" err="1"/>
              <a:t>I→technology</a:t>
            </a:r>
            <a:r>
              <a:rPr lang="en-US" sz="1600" dirty="0"/>
              <a:t>(-world)</a:t>
            </a:r>
          </a:p>
          <a:p>
            <a:pPr marL="742950" lvl="1" indent="-285750">
              <a:spcAft>
                <a:spcPts val="600"/>
              </a:spcAft>
              <a:buFont typeface="Symbol" pitchFamily="2" charset="2"/>
              <a:buChar char="-"/>
            </a:pPr>
            <a:r>
              <a:rPr lang="en-US" sz="1600" dirty="0"/>
              <a:t>Background relation: I→(technology)-world</a:t>
            </a:r>
          </a:p>
          <a:p>
            <a:pPr>
              <a:spcAft>
                <a:spcPts val="600"/>
              </a:spcAft>
            </a:pPr>
            <a:r>
              <a:rPr lang="en-US" sz="1600" b="1" dirty="0"/>
              <a:t>Tech. and control:</a:t>
            </a:r>
            <a:endParaRPr lang="en-US" sz="1600" dirty="0"/>
          </a:p>
          <a:p>
            <a:pPr marL="742950" lvl="1" indent="-285750">
              <a:spcAft>
                <a:spcPts val="600"/>
              </a:spcAft>
              <a:buFont typeface="Symbol" pitchFamily="2" charset="2"/>
              <a:buChar char="-"/>
            </a:pPr>
            <a:r>
              <a:rPr lang="en-US" sz="1600" dirty="0"/>
              <a:t>Having control vs. being controlled by tech. </a:t>
            </a:r>
          </a:p>
          <a:p>
            <a:pPr marL="742950" lvl="1" indent="-285750">
              <a:spcAft>
                <a:spcPts val="600"/>
              </a:spcAft>
              <a:buFont typeface="Symbol" pitchFamily="2" charset="2"/>
              <a:buChar char="-"/>
            </a:pPr>
            <a:r>
              <a:rPr lang="en-US" sz="1600" dirty="0"/>
              <a:t>Bioengineering, ambient technology, nanotechnology</a:t>
            </a:r>
          </a:p>
          <a:p>
            <a:pPr marL="742950" lvl="1" indent="-285750">
              <a:spcAft>
                <a:spcPts val="600"/>
              </a:spcAft>
              <a:buFont typeface="Symbol" pitchFamily="2" charset="2"/>
              <a:buChar char="-"/>
            </a:pPr>
            <a:r>
              <a:rPr lang="en-US" sz="1600" dirty="0"/>
              <a:t>(See also the myth of Pandora)</a:t>
            </a:r>
          </a:p>
          <a:p>
            <a:pPr>
              <a:spcAft>
                <a:spcPts val="600"/>
              </a:spcAft>
            </a:pPr>
            <a:r>
              <a:rPr lang="en-US" sz="1600" b="1" dirty="0"/>
              <a:t>Tech. and Postmodernism</a:t>
            </a:r>
          </a:p>
          <a:p>
            <a:pPr marL="742950" lvl="1" indent="-285750">
              <a:spcAft>
                <a:spcPts val="600"/>
              </a:spcAft>
              <a:buFont typeface="Symbol" pitchFamily="2" charset="2"/>
              <a:buChar char="-"/>
            </a:pPr>
            <a:r>
              <a:rPr lang="en-US" sz="1600" dirty="0"/>
              <a:t>“Postmodernism is based on the assumption that there is no single truth” (p. 79)</a:t>
            </a:r>
          </a:p>
          <a:p>
            <a:pPr marL="742950" lvl="1" indent="-285750">
              <a:spcAft>
                <a:spcPts val="600"/>
              </a:spcAft>
              <a:buFont typeface="Symbol" pitchFamily="2" charset="2"/>
              <a:buChar char="-"/>
            </a:pPr>
            <a:r>
              <a:rPr lang="en-US" sz="1600" dirty="0"/>
              <a:t>2 forms of relativism: 1) truth; 2) categorical (biological vs. mechanical)</a:t>
            </a:r>
          </a:p>
          <a:p>
            <a:pPr marL="742950" lvl="1" indent="-285750">
              <a:spcAft>
                <a:spcPts val="600"/>
              </a:spcAft>
              <a:buFont typeface="Symbol" pitchFamily="2" charset="2"/>
              <a:buChar char="-"/>
            </a:pPr>
            <a:r>
              <a:rPr lang="en-US" sz="1600" dirty="0"/>
              <a:t>Examples: cyborgs, architecture, internet</a:t>
            </a:r>
          </a:p>
          <a:p>
            <a:pPr marL="742950" lvl="1" indent="-285750">
              <a:spcAft>
                <a:spcPts val="600"/>
              </a:spcAft>
              <a:buFont typeface="Symbol" pitchFamily="2" charset="2"/>
              <a:buChar char="-"/>
            </a:pPr>
            <a:endParaRPr lang="en-US" sz="1600" dirty="0"/>
          </a:p>
        </p:txBody>
      </p:sp>
      <p:sp>
        <p:nvSpPr>
          <p:cNvPr id="2" name="Rechteck 1">
            <a:extLst>
              <a:ext uri="{FF2B5EF4-FFF2-40B4-BE49-F238E27FC236}">
                <a16:creationId xmlns:a16="http://schemas.microsoft.com/office/drawing/2014/main" id="{AE96E594-3DF8-9E48-98CA-9794181F25D4}"/>
              </a:ext>
            </a:extLst>
          </p:cNvPr>
          <p:cNvSpPr/>
          <p:nvPr/>
        </p:nvSpPr>
        <p:spPr>
          <a:xfrm>
            <a:off x="333644" y="132834"/>
            <a:ext cx="8664121" cy="461665"/>
          </a:xfrm>
          <a:prstGeom prst="rect">
            <a:avLst/>
          </a:prstGeom>
        </p:spPr>
        <p:txBody>
          <a:bodyPr wrap="square">
            <a:spAutoFit/>
          </a:bodyPr>
          <a:lstStyle/>
          <a:p>
            <a:pPr algn="ctr">
              <a:spcAft>
                <a:spcPts val="600"/>
              </a:spcAft>
            </a:pPr>
            <a:r>
              <a:rPr lang="en-US" sz="2400" b="1" dirty="0"/>
              <a:t>De Vries, Chapter 5: Technology and the Nature of Humans</a:t>
            </a:r>
            <a:endParaRPr lang="en-US" sz="2400" dirty="0"/>
          </a:p>
        </p:txBody>
      </p:sp>
    </p:spTree>
    <p:extLst>
      <p:ext uri="{BB962C8B-B14F-4D97-AF65-F5344CB8AC3E}">
        <p14:creationId xmlns:p14="http://schemas.microsoft.com/office/powerpoint/2010/main" val="171772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1696241" y="4753026"/>
            <a:ext cx="1915178" cy="646331"/>
          </a:xfrm>
          <a:prstGeom prst="rect">
            <a:avLst/>
          </a:prstGeom>
        </p:spPr>
        <p:txBody>
          <a:bodyPr wrap="square">
            <a:spAutoFit/>
          </a:bodyPr>
          <a:lstStyle/>
          <a:p>
            <a:pPr algn="ctr"/>
            <a:r>
              <a:rPr lang="en-US" dirty="0"/>
              <a:t>Thomas Kuhn</a:t>
            </a:r>
          </a:p>
          <a:p>
            <a:pPr algn="ctr"/>
            <a:r>
              <a:rPr lang="en-US" dirty="0"/>
              <a:t>1922–1996</a:t>
            </a:r>
          </a:p>
        </p:txBody>
      </p:sp>
      <p:pic>
        <p:nvPicPr>
          <p:cNvPr id="1027" name="Picture 3" descr="https://upload.wikimedia.org/wikipedia/en/8/87/Thomas_Kuhn.jpg">
            <a:extLst>
              <a:ext uri="{FF2B5EF4-FFF2-40B4-BE49-F238E27FC236}">
                <a16:creationId xmlns:a16="http://schemas.microsoft.com/office/drawing/2014/main" id="{3524F6DC-C9D4-6949-8ACE-A98684D52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821" y="1645999"/>
            <a:ext cx="2432019" cy="2985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ucture-of-scientific-revolutions-1st-ed-pb.png">
            <a:extLst>
              <a:ext uri="{FF2B5EF4-FFF2-40B4-BE49-F238E27FC236}">
                <a16:creationId xmlns:a16="http://schemas.microsoft.com/office/drawing/2014/main" id="{D7F46ADB-0810-554A-ACE6-9F5F08709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219" y="1645999"/>
            <a:ext cx="2211979" cy="3337037"/>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58EDE69-F26C-944A-8EC3-DAB4C8F1AD00}"/>
              </a:ext>
            </a:extLst>
          </p:cNvPr>
          <p:cNvSpPr txBox="1"/>
          <p:nvPr/>
        </p:nvSpPr>
        <p:spPr>
          <a:xfrm>
            <a:off x="6136836" y="5030025"/>
            <a:ext cx="652743" cy="369332"/>
          </a:xfrm>
          <a:prstGeom prst="rect">
            <a:avLst/>
          </a:prstGeom>
          <a:noFill/>
        </p:spPr>
        <p:txBody>
          <a:bodyPr wrap="none" rtlCol="0">
            <a:spAutoFit/>
          </a:bodyPr>
          <a:lstStyle/>
          <a:p>
            <a:r>
              <a:rPr lang="de-DE" dirty="0"/>
              <a:t>1962</a:t>
            </a:r>
          </a:p>
        </p:txBody>
      </p:sp>
    </p:spTree>
    <p:extLst>
      <p:ext uri="{BB962C8B-B14F-4D97-AF65-F5344CB8AC3E}">
        <p14:creationId xmlns:p14="http://schemas.microsoft.com/office/powerpoint/2010/main" val="56023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4559" y="44387"/>
            <a:ext cx="8706021" cy="1169657"/>
          </a:xfrm>
        </p:spPr>
        <p:txBody>
          <a:bodyPr>
            <a:normAutofit/>
          </a:bodyPr>
          <a:lstStyle/>
          <a:p>
            <a:r>
              <a:rPr lang="en-US" sz="2800" b="1" dirty="0"/>
              <a:t>The </a:t>
            </a:r>
            <a:r>
              <a:rPr lang="en-US" sz="2800" b="1" dirty="0" err="1"/>
              <a:t>Kuhnian</a:t>
            </a:r>
            <a:r>
              <a:rPr lang="en-US" sz="2800" b="1" dirty="0"/>
              <a:t> Model:</a:t>
            </a:r>
            <a:br>
              <a:rPr lang="en-US" sz="2800" b="1" dirty="0"/>
            </a:br>
            <a:r>
              <a:rPr lang="en-US" sz="2800" b="1" dirty="0"/>
              <a:t>The Three Modes of Scientific Practice</a:t>
            </a:r>
          </a:p>
        </p:txBody>
      </p:sp>
      <p:sp>
        <p:nvSpPr>
          <p:cNvPr id="5" name="Textfeld 4"/>
          <p:cNvSpPr txBox="1"/>
          <p:nvPr/>
        </p:nvSpPr>
        <p:spPr>
          <a:xfrm>
            <a:off x="167455" y="1254224"/>
            <a:ext cx="4193206" cy="2462213"/>
          </a:xfrm>
          <a:prstGeom prst="rect">
            <a:avLst/>
          </a:prstGeom>
          <a:noFill/>
        </p:spPr>
        <p:txBody>
          <a:bodyPr wrap="square" rtlCol="0">
            <a:spAutoFit/>
          </a:bodyPr>
          <a:lstStyle/>
          <a:p>
            <a:r>
              <a:rPr lang="en-US" sz="2800" b="1" dirty="0"/>
              <a:t>Pre-normal science</a:t>
            </a:r>
            <a:endParaRPr lang="en-US" dirty="0"/>
          </a:p>
          <a:p>
            <a:r>
              <a:rPr lang="en-US" dirty="0"/>
              <a:t>“</a:t>
            </a:r>
            <a:r>
              <a:rPr lang="en-US" b="1" dirty="0"/>
              <a:t>[A] number of distinct views </a:t>
            </a:r>
            <a:r>
              <a:rPr lang="en-US" dirty="0"/>
              <a:t>of nature, each partially derived from, and all roughly compatible with the dictates of scientific observation and method.“ (p. 4)</a:t>
            </a:r>
          </a:p>
          <a:p>
            <a:r>
              <a:rPr lang="en-US" b="1" dirty="0"/>
              <a:t>- no consensus</a:t>
            </a:r>
            <a:br>
              <a:rPr lang="en-US" b="1" dirty="0"/>
            </a:br>
            <a:r>
              <a:rPr lang="en-US" b="1" dirty="0"/>
              <a:t>- unstructured</a:t>
            </a:r>
            <a:br>
              <a:rPr lang="en-US" b="1" dirty="0"/>
            </a:br>
            <a:r>
              <a:rPr lang="en-US" b="1" dirty="0"/>
              <a:t>- several competing schools</a:t>
            </a:r>
          </a:p>
        </p:txBody>
      </p:sp>
      <p:sp>
        <p:nvSpPr>
          <p:cNvPr id="7" name="Textfeld 6"/>
          <p:cNvSpPr txBox="1"/>
          <p:nvPr/>
        </p:nvSpPr>
        <p:spPr>
          <a:xfrm>
            <a:off x="5121585" y="1254224"/>
            <a:ext cx="4022415" cy="4401205"/>
          </a:xfrm>
          <a:prstGeom prst="rect">
            <a:avLst/>
          </a:prstGeom>
          <a:noFill/>
        </p:spPr>
        <p:txBody>
          <a:bodyPr wrap="square" rtlCol="0">
            <a:spAutoFit/>
          </a:bodyPr>
          <a:lstStyle/>
          <a:p>
            <a:r>
              <a:rPr lang="en-US" sz="2800" b="1" dirty="0"/>
              <a:t>Normal science</a:t>
            </a:r>
          </a:p>
          <a:p>
            <a:r>
              <a:rPr lang="en-US" dirty="0"/>
              <a:t>“[The] scientific community thinks it has acquired </a:t>
            </a:r>
            <a:r>
              <a:rPr lang="en-US" b="1" dirty="0"/>
              <a:t>firm answers to questions </a:t>
            </a:r>
            <a:r>
              <a:rPr lang="en-US" dirty="0"/>
              <a:t>like the following: What are the fundamental entities of which the universe is composed? How do these interact with each other and with the senses? What questions may legitimately be asked about such entities and what techniques employed in seeking solutions?“ (p.4f.)</a:t>
            </a:r>
            <a:br>
              <a:rPr lang="en-US" dirty="0"/>
            </a:br>
            <a:r>
              <a:rPr lang="en-US" b="1" dirty="0"/>
              <a:t>- defined by a paradigm</a:t>
            </a:r>
          </a:p>
          <a:p>
            <a:r>
              <a:rPr lang="en-US" b="1" dirty="0"/>
              <a:t>- consensus re: fundamental questions</a:t>
            </a:r>
          </a:p>
          <a:p>
            <a:r>
              <a:rPr lang="en-US" b="1" dirty="0"/>
              <a:t>- cumulative</a:t>
            </a:r>
            <a:br>
              <a:rPr lang="en-US" b="1" dirty="0"/>
            </a:br>
            <a:r>
              <a:rPr lang="en-US" b="1" dirty="0"/>
              <a:t>- mature, successful</a:t>
            </a:r>
          </a:p>
          <a:p>
            <a:r>
              <a:rPr lang="en-US" b="1" dirty="0"/>
              <a:t>- to a certain extent dogmatic</a:t>
            </a:r>
          </a:p>
        </p:txBody>
      </p:sp>
      <p:sp>
        <p:nvSpPr>
          <p:cNvPr id="6" name="Textfeld 5"/>
          <p:cNvSpPr txBox="1"/>
          <p:nvPr/>
        </p:nvSpPr>
        <p:spPr>
          <a:xfrm>
            <a:off x="384431" y="4241899"/>
            <a:ext cx="4358744" cy="1908215"/>
          </a:xfrm>
          <a:prstGeom prst="rect">
            <a:avLst/>
          </a:prstGeom>
          <a:noFill/>
        </p:spPr>
        <p:txBody>
          <a:bodyPr wrap="square" rtlCol="0">
            <a:spAutoFit/>
          </a:bodyPr>
          <a:lstStyle/>
          <a:p>
            <a:r>
              <a:rPr lang="en-US" sz="2800" b="1" dirty="0"/>
              <a:t>Scientific revolution</a:t>
            </a:r>
          </a:p>
          <a:p>
            <a:r>
              <a:rPr lang="en-US" dirty="0"/>
              <a:t>“[T]he community‘s rejection of one time-honored scientific theory in favor of another </a:t>
            </a:r>
            <a:r>
              <a:rPr lang="en-US" b="1" dirty="0"/>
              <a:t>incompatible</a:t>
            </a:r>
            <a:r>
              <a:rPr lang="en-US" dirty="0"/>
              <a:t> with it.“ (p. 6)</a:t>
            </a:r>
            <a:br>
              <a:rPr lang="en-US" dirty="0"/>
            </a:br>
            <a:r>
              <a:rPr lang="en-US" b="1" dirty="0"/>
              <a:t>- replaces an old paradigm with a new, incommensurable one.</a:t>
            </a:r>
          </a:p>
        </p:txBody>
      </p:sp>
      <p:cxnSp>
        <p:nvCxnSpPr>
          <p:cNvPr id="9" name="Gerade Verbindung 8"/>
          <p:cNvCxnSpPr/>
          <p:nvPr/>
        </p:nvCxnSpPr>
        <p:spPr>
          <a:xfrm>
            <a:off x="4131152" y="1577455"/>
            <a:ext cx="856832" cy="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5" name="Gerade Verbindung mit Pfeil 14"/>
          <p:cNvCxnSpPr/>
          <p:nvPr/>
        </p:nvCxnSpPr>
        <p:spPr>
          <a:xfrm flipH="1">
            <a:off x="3626778" y="3538123"/>
            <a:ext cx="1494807" cy="10133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p:nvPr/>
        </p:nvCxnSpPr>
        <p:spPr>
          <a:xfrm flipV="1">
            <a:off x="2635801" y="3411788"/>
            <a:ext cx="2352183" cy="830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11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2286000" y="368300"/>
            <a:ext cx="4966937" cy="1077218"/>
          </a:xfrm>
          <a:prstGeom prst="rect">
            <a:avLst/>
          </a:prstGeom>
          <a:noFill/>
        </p:spPr>
        <p:txBody>
          <a:bodyPr wrap="none" rtlCol="0">
            <a:spAutoFit/>
          </a:bodyPr>
          <a:lstStyle/>
          <a:p>
            <a:r>
              <a:rPr lang="en-US" sz="3200" b="1" dirty="0"/>
              <a:t>Program for today‘s session </a:t>
            </a:r>
          </a:p>
          <a:p>
            <a:pPr algn="ctr"/>
            <a:r>
              <a:rPr lang="en-US" sz="3200" b="1" dirty="0"/>
              <a:t>07/03/2019</a:t>
            </a:r>
          </a:p>
        </p:txBody>
      </p:sp>
      <p:sp>
        <p:nvSpPr>
          <p:cNvPr id="3" name="Textfeld 2">
            <a:extLst>
              <a:ext uri="{FF2B5EF4-FFF2-40B4-BE49-F238E27FC236}">
                <a16:creationId xmlns:a16="http://schemas.microsoft.com/office/drawing/2014/main" id="{00D0B7BA-32A2-3940-9F8D-99FA09F883AD}"/>
              </a:ext>
            </a:extLst>
          </p:cNvPr>
          <p:cNvSpPr txBox="1"/>
          <p:nvPr/>
        </p:nvSpPr>
        <p:spPr>
          <a:xfrm>
            <a:off x="1085271" y="2120900"/>
            <a:ext cx="7502138" cy="3359061"/>
          </a:xfrm>
          <a:prstGeom prst="rect">
            <a:avLst/>
          </a:prstGeom>
          <a:noFill/>
        </p:spPr>
        <p:txBody>
          <a:bodyPr wrap="square" rtlCol="0">
            <a:spAutoFit/>
          </a:bodyPr>
          <a:lstStyle>
            <a:defPPr>
              <a:defRPr lang="en-US"/>
            </a:defPPr>
            <a:lvl1pPr marL="285750" indent="-285750">
              <a:lnSpc>
                <a:spcPct val="150000"/>
              </a:lnSpc>
              <a:buFont typeface="Arial" panose="020B0604020202020204" pitchFamily="34" charset="0"/>
              <a:buChar char="•"/>
              <a:defRPr sz="2400"/>
            </a:lvl1pPr>
          </a:lstStyle>
          <a:p>
            <a:r>
              <a:rPr lang="en-US" dirty="0"/>
              <a:t>Recapitulation of first session</a:t>
            </a:r>
          </a:p>
          <a:p>
            <a:r>
              <a:rPr lang="en-US" dirty="0"/>
              <a:t>3 modes of inference: deduction, induction, (abduction)</a:t>
            </a:r>
          </a:p>
          <a:p>
            <a:r>
              <a:rPr lang="en-US" dirty="0"/>
              <a:t>Hume’s problem of induction (incl. task 2)</a:t>
            </a:r>
          </a:p>
          <a:p>
            <a:r>
              <a:rPr lang="en-US" dirty="0"/>
              <a:t>The DN-model of explanation and the symmetry thesis</a:t>
            </a:r>
          </a:p>
          <a:p>
            <a:r>
              <a:rPr lang="en-US" dirty="0"/>
              <a:t>Darwin’s explanatory theory of evolution</a:t>
            </a:r>
          </a:p>
          <a:p>
            <a:r>
              <a:rPr lang="en-US" dirty="0"/>
              <a:t>Prediction in “irregular subjects”</a:t>
            </a:r>
          </a:p>
        </p:txBody>
      </p:sp>
    </p:spTree>
    <p:extLst>
      <p:ext uri="{BB962C8B-B14F-4D97-AF65-F5344CB8AC3E}">
        <p14:creationId xmlns:p14="http://schemas.microsoft.com/office/powerpoint/2010/main" val="247606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3182910" y="355600"/>
            <a:ext cx="2823593" cy="584775"/>
          </a:xfrm>
          <a:prstGeom prst="rect">
            <a:avLst/>
          </a:prstGeom>
          <a:noFill/>
        </p:spPr>
        <p:txBody>
          <a:bodyPr wrap="none" rtlCol="0">
            <a:spAutoFit/>
          </a:bodyPr>
          <a:lstStyle/>
          <a:p>
            <a:r>
              <a:rPr lang="en-US" sz="3200" b="1" dirty="0"/>
              <a:t>Grading criteria</a:t>
            </a:r>
          </a:p>
        </p:txBody>
      </p:sp>
      <p:sp>
        <p:nvSpPr>
          <p:cNvPr id="3" name="Textfeld 2">
            <a:extLst>
              <a:ext uri="{FF2B5EF4-FFF2-40B4-BE49-F238E27FC236}">
                <a16:creationId xmlns:a16="http://schemas.microsoft.com/office/drawing/2014/main" id="{00D0B7BA-32A2-3940-9F8D-99FA09F883AD}"/>
              </a:ext>
            </a:extLst>
          </p:cNvPr>
          <p:cNvSpPr txBox="1"/>
          <p:nvPr/>
        </p:nvSpPr>
        <p:spPr>
          <a:xfrm>
            <a:off x="888724" y="2477989"/>
            <a:ext cx="5746750"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err="1"/>
              <a:t>Ability</a:t>
            </a:r>
            <a:r>
              <a:rPr lang="de-DE" dirty="0"/>
              <a:t> </a:t>
            </a:r>
            <a:r>
              <a:rPr lang="de-DE" dirty="0" err="1"/>
              <a:t>to</a:t>
            </a:r>
            <a:r>
              <a:rPr lang="de-DE" dirty="0"/>
              <a:t> express </a:t>
            </a:r>
            <a:r>
              <a:rPr lang="de-DE" dirty="0" err="1"/>
              <a:t>discussed</a:t>
            </a:r>
            <a:r>
              <a:rPr lang="de-DE" dirty="0"/>
              <a:t> </a:t>
            </a:r>
            <a:r>
              <a:rPr lang="de-DE" dirty="0" err="1"/>
              <a:t>content</a:t>
            </a:r>
            <a:r>
              <a:rPr lang="de-DE" dirty="0"/>
              <a:t>/</a:t>
            </a:r>
            <a:r>
              <a:rPr lang="de-DE" dirty="0" err="1"/>
              <a:t>one‘s</a:t>
            </a:r>
            <a:r>
              <a:rPr lang="de-DE" dirty="0"/>
              <a:t> </a:t>
            </a:r>
            <a:r>
              <a:rPr lang="de-DE" dirty="0" err="1"/>
              <a:t>own</a:t>
            </a:r>
            <a:r>
              <a:rPr lang="de-DE" dirty="0"/>
              <a:t> </a:t>
            </a:r>
            <a:r>
              <a:rPr lang="de-DE" dirty="0" err="1"/>
              <a:t>thoughts</a:t>
            </a:r>
            <a:r>
              <a:rPr lang="de-DE" dirty="0"/>
              <a:t> </a:t>
            </a:r>
            <a:r>
              <a:rPr lang="de-DE" dirty="0" err="1"/>
              <a:t>clearly</a:t>
            </a:r>
            <a:r>
              <a:rPr lang="de-DE" dirty="0"/>
              <a:t> </a:t>
            </a:r>
            <a:r>
              <a:rPr lang="de-DE" dirty="0" err="1"/>
              <a:t>and</a:t>
            </a:r>
            <a:r>
              <a:rPr lang="de-DE" dirty="0"/>
              <a:t> </a:t>
            </a:r>
            <a:r>
              <a:rPr lang="de-DE" dirty="0" err="1"/>
              <a:t>precicely</a:t>
            </a:r>
            <a:endParaRPr lang="de-DE" dirty="0"/>
          </a:p>
          <a:p>
            <a:pPr marL="285750" indent="-285750">
              <a:lnSpc>
                <a:spcPct val="150000"/>
              </a:lnSpc>
              <a:buFont typeface="Arial" panose="020B0604020202020204" pitchFamily="34" charset="0"/>
              <a:buChar char="•"/>
            </a:pPr>
            <a:r>
              <a:rPr lang="de-DE" dirty="0"/>
              <a:t>Argumentative </a:t>
            </a:r>
            <a:r>
              <a:rPr lang="de-DE" dirty="0" err="1"/>
              <a:t>consistency</a:t>
            </a:r>
            <a:endParaRPr lang="de-DE" dirty="0"/>
          </a:p>
          <a:p>
            <a:pPr marL="285750" indent="-285750">
              <a:lnSpc>
                <a:spcPct val="150000"/>
              </a:lnSpc>
              <a:buFont typeface="Arial" panose="020B0604020202020204" pitchFamily="34" charset="0"/>
              <a:buChar char="•"/>
            </a:pPr>
            <a:r>
              <a:rPr lang="de-DE" dirty="0" err="1"/>
              <a:t>Capacity</a:t>
            </a:r>
            <a:r>
              <a:rPr lang="de-DE" dirty="0"/>
              <a:t> </a:t>
            </a:r>
            <a:r>
              <a:rPr lang="de-DE" dirty="0" err="1"/>
              <a:t>to</a:t>
            </a:r>
            <a:r>
              <a:rPr lang="de-DE" dirty="0"/>
              <a:t> </a:t>
            </a:r>
            <a:r>
              <a:rPr lang="de-DE" dirty="0" err="1"/>
              <a:t>independent</a:t>
            </a:r>
            <a:r>
              <a:rPr lang="de-DE" dirty="0"/>
              <a:t> </a:t>
            </a:r>
            <a:r>
              <a:rPr lang="de-DE" dirty="0" err="1"/>
              <a:t>critical</a:t>
            </a:r>
            <a:r>
              <a:rPr lang="de-DE" dirty="0"/>
              <a:t> </a:t>
            </a:r>
            <a:r>
              <a:rPr lang="de-DE" dirty="0" err="1"/>
              <a:t>reflection</a:t>
            </a:r>
            <a:endParaRPr lang="de-DE" dirty="0"/>
          </a:p>
        </p:txBody>
      </p:sp>
      <p:sp>
        <p:nvSpPr>
          <p:cNvPr id="5" name="Textfeld 4">
            <a:extLst>
              <a:ext uri="{FF2B5EF4-FFF2-40B4-BE49-F238E27FC236}">
                <a16:creationId xmlns:a16="http://schemas.microsoft.com/office/drawing/2014/main" id="{E9F71B48-7FDF-E841-93F0-C706CCCCCF1C}"/>
              </a:ext>
            </a:extLst>
          </p:cNvPr>
          <p:cNvSpPr txBox="1"/>
          <p:nvPr/>
        </p:nvSpPr>
        <p:spPr>
          <a:xfrm>
            <a:off x="888724" y="1524516"/>
            <a:ext cx="7221464" cy="369332"/>
          </a:xfrm>
          <a:prstGeom prst="rect">
            <a:avLst/>
          </a:prstGeom>
          <a:noFill/>
        </p:spPr>
        <p:txBody>
          <a:bodyPr wrap="none" rtlCol="0">
            <a:spAutoFit/>
          </a:bodyPr>
          <a:lstStyle/>
          <a:p>
            <a:r>
              <a:rPr lang="de-DE" dirty="0"/>
              <a:t>The </a:t>
            </a:r>
            <a:r>
              <a:rPr lang="de-DE" dirty="0" err="1"/>
              <a:t>following</a:t>
            </a:r>
            <a:r>
              <a:rPr lang="de-DE" dirty="0"/>
              <a:t> </a:t>
            </a:r>
            <a:r>
              <a:rPr lang="de-DE" dirty="0" err="1"/>
              <a:t>criteria</a:t>
            </a:r>
            <a:r>
              <a:rPr lang="de-DE" dirty="0"/>
              <a:t> will </a:t>
            </a:r>
            <a:r>
              <a:rPr lang="de-DE" dirty="0" err="1"/>
              <a:t>be</a:t>
            </a:r>
            <a:r>
              <a:rPr lang="de-DE" dirty="0"/>
              <a:t> </a:t>
            </a:r>
            <a:r>
              <a:rPr lang="de-DE" dirty="0" err="1"/>
              <a:t>applied</a:t>
            </a:r>
            <a:r>
              <a:rPr lang="de-DE" dirty="0"/>
              <a:t> in </a:t>
            </a:r>
            <a:r>
              <a:rPr lang="de-DE" dirty="0" err="1"/>
              <a:t>the</a:t>
            </a:r>
            <a:r>
              <a:rPr lang="de-DE" dirty="0"/>
              <a:t> </a:t>
            </a:r>
            <a:r>
              <a:rPr lang="de-DE" dirty="0" err="1"/>
              <a:t>grading</a:t>
            </a:r>
            <a:r>
              <a:rPr lang="de-DE" dirty="0"/>
              <a:t> </a:t>
            </a:r>
            <a:r>
              <a:rPr lang="de-DE" dirty="0" err="1"/>
              <a:t>of</a:t>
            </a:r>
            <a:r>
              <a:rPr lang="de-DE" dirty="0"/>
              <a:t> </a:t>
            </a:r>
            <a:r>
              <a:rPr lang="de-DE" dirty="0" err="1"/>
              <a:t>written</a:t>
            </a:r>
            <a:r>
              <a:rPr lang="de-DE" dirty="0"/>
              <a:t> </a:t>
            </a:r>
            <a:r>
              <a:rPr lang="de-DE" dirty="0" err="1"/>
              <a:t>contributions</a:t>
            </a:r>
            <a:endParaRPr lang="de-DE" dirty="0"/>
          </a:p>
        </p:txBody>
      </p:sp>
    </p:spTree>
    <p:extLst>
      <p:ext uri="{BB962C8B-B14F-4D97-AF65-F5344CB8AC3E}">
        <p14:creationId xmlns:p14="http://schemas.microsoft.com/office/powerpoint/2010/main" val="209718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screen">
            <a:extLst>
              <a:ext uri="{28A0092B-C50C-407E-A947-70E740481C1C}">
                <a14:useLocalDpi xmlns:a14="http://schemas.microsoft.com/office/drawing/2010/main"/>
              </a:ext>
            </a:extLst>
          </a:blip>
          <a:srcRect l="-83797" r="-83797"/>
          <a:stretch>
            <a:fillRect/>
          </a:stretch>
        </p:blipFill>
        <p:spPr>
          <a:xfrm>
            <a:off x="-1069713" y="1032073"/>
            <a:ext cx="4322963" cy="2377463"/>
          </a:xfrm>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835" y="4229793"/>
            <a:ext cx="1751439" cy="2124387"/>
          </a:xfrm>
          <a:prstGeom prst="rect">
            <a:avLst/>
          </a:prstGeom>
        </p:spPr>
      </p:pic>
      <p:pic>
        <p:nvPicPr>
          <p:cNvPr id="6" name="Bild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0301" y="1088479"/>
            <a:ext cx="1932916" cy="2914534"/>
          </a:xfrm>
          <a:prstGeom prst="rect">
            <a:avLst/>
          </a:prstGeom>
        </p:spPr>
      </p:pic>
      <p:sp>
        <p:nvSpPr>
          <p:cNvPr id="2" name="Rectangle 1"/>
          <p:cNvSpPr/>
          <p:nvPr/>
        </p:nvSpPr>
        <p:spPr>
          <a:xfrm>
            <a:off x="4061925" y="1032073"/>
            <a:ext cx="4856489" cy="5941879"/>
          </a:xfrm>
          <a:prstGeom prst="rect">
            <a:avLst/>
          </a:prstGeom>
        </p:spPr>
        <p:txBody>
          <a:bodyPr wrap="square">
            <a:spAutoFit/>
          </a:bodyPr>
          <a:lstStyle/>
          <a:p>
            <a:pPr algn="just"/>
            <a:r>
              <a:rPr lang="en-US" sz="1600" i="1" dirty="0"/>
              <a:t>To the Reader Concerning the Hypotheses of this Work </a:t>
            </a:r>
          </a:p>
          <a:p>
            <a:pPr algn="just"/>
            <a:r>
              <a:rPr lang="en-US" sz="1600" dirty="0"/>
              <a:t>There have already been widespread reports about the novel hypotheses of this work, which declares that the earth moves whereas the sun is at rest in the center of the universe. Hence certain scholars, I have no doubt, are deeply offended and believe that the liberal arts, which were established long ago on a sound basis, should not be thrown into confusion. But if these men are willing to examine the matter closely, they will find that the author of this work has done nothing blameworthy. </a:t>
            </a:r>
            <a:r>
              <a:rPr lang="en-US" sz="1600" b="1" dirty="0"/>
              <a:t>For it is the duty of an astronomer to compose the history of the celestial motions through careful and expert study. Then he must conceive and devise the causes of these motions or hypotheses about them. Since he cannot in any way attain to the true causes, he will adopt whatever suppositions enable the motions to be computed correctly from the principles of geometry for the future as well as for the past.</a:t>
            </a:r>
            <a:r>
              <a:rPr lang="en-US" sz="1600" dirty="0"/>
              <a:t> The present author has performed both these duties excellently. </a:t>
            </a:r>
            <a:r>
              <a:rPr lang="en-US" sz="1600" b="1" dirty="0"/>
              <a:t>For these hypotheses need not be true nor even probable. On the contrary, if they provide a calculus consistent with the observations, that alone is enough.</a:t>
            </a:r>
          </a:p>
        </p:txBody>
      </p:sp>
      <p:sp>
        <p:nvSpPr>
          <p:cNvPr id="3" name="TextBox 2"/>
          <p:cNvSpPr txBox="1"/>
          <p:nvPr/>
        </p:nvSpPr>
        <p:spPr>
          <a:xfrm>
            <a:off x="1590857" y="436303"/>
            <a:ext cx="6905444" cy="400110"/>
          </a:xfrm>
          <a:prstGeom prst="rect">
            <a:avLst/>
          </a:prstGeom>
          <a:noFill/>
        </p:spPr>
        <p:txBody>
          <a:bodyPr wrap="square" rtlCol="0">
            <a:spAutoFit/>
          </a:bodyPr>
          <a:lstStyle/>
          <a:p>
            <a:pPr algn="ctr"/>
            <a:r>
              <a:rPr lang="en-US" sz="2000" b="1" dirty="0"/>
              <a:t>Copernicus’ </a:t>
            </a:r>
            <a:r>
              <a:rPr lang="en-US" sz="2000" b="1" i="1" dirty="0"/>
              <a:t>De </a:t>
            </a:r>
            <a:r>
              <a:rPr lang="en-US" sz="2000" b="1" i="1" dirty="0" err="1"/>
              <a:t>revolutionibus</a:t>
            </a:r>
            <a:r>
              <a:rPr lang="en-US" sz="2000" b="1" i="1" dirty="0"/>
              <a:t> </a:t>
            </a:r>
            <a:r>
              <a:rPr lang="en-US" sz="2000" b="1" i="1" dirty="0" err="1"/>
              <a:t>orbium</a:t>
            </a:r>
            <a:r>
              <a:rPr lang="en-US" sz="2000" b="1" i="1" dirty="0"/>
              <a:t> </a:t>
            </a:r>
            <a:r>
              <a:rPr lang="en-US" sz="2000" b="1" i="1" dirty="0" err="1"/>
              <a:t>coelestium</a:t>
            </a:r>
            <a:r>
              <a:rPr lang="en-US" sz="2000" b="1" i="1" dirty="0"/>
              <a:t> </a:t>
            </a:r>
            <a:r>
              <a:rPr lang="en-US" sz="2000" b="1" dirty="0"/>
              <a:t>(1543)</a:t>
            </a:r>
          </a:p>
        </p:txBody>
      </p:sp>
      <p:sp>
        <p:nvSpPr>
          <p:cNvPr id="7" name="Textfeld 6"/>
          <p:cNvSpPr txBox="1"/>
          <p:nvPr/>
        </p:nvSpPr>
        <p:spPr>
          <a:xfrm>
            <a:off x="467044" y="3444101"/>
            <a:ext cx="1123813" cy="523220"/>
          </a:xfrm>
          <a:prstGeom prst="rect">
            <a:avLst/>
          </a:prstGeom>
          <a:noFill/>
        </p:spPr>
        <p:txBody>
          <a:bodyPr wrap="none" rtlCol="0">
            <a:spAutoFit/>
          </a:bodyPr>
          <a:lstStyle/>
          <a:p>
            <a:pPr algn="ctr"/>
            <a:r>
              <a:rPr lang="de-DE" sz="1400" dirty="0"/>
              <a:t>Copernicus</a:t>
            </a:r>
          </a:p>
          <a:p>
            <a:pPr algn="ctr"/>
            <a:r>
              <a:rPr lang="en-US" sz="1400" dirty="0"/>
              <a:t>1473 – 1543</a:t>
            </a:r>
            <a:endParaRPr lang="de-DE" sz="1400" dirty="0"/>
          </a:p>
        </p:txBody>
      </p:sp>
      <p:sp>
        <p:nvSpPr>
          <p:cNvPr id="8" name="Rechteck 7"/>
          <p:cNvSpPr/>
          <p:nvPr/>
        </p:nvSpPr>
        <p:spPr>
          <a:xfrm>
            <a:off x="1091626" y="6334780"/>
            <a:ext cx="1482798" cy="523220"/>
          </a:xfrm>
          <a:prstGeom prst="rect">
            <a:avLst/>
          </a:prstGeom>
          <a:noFill/>
        </p:spPr>
        <p:txBody>
          <a:bodyPr wrap="none" rtlCol="0">
            <a:spAutoFit/>
          </a:bodyPr>
          <a:lstStyle/>
          <a:p>
            <a:pPr algn="ctr"/>
            <a:r>
              <a:rPr lang="de-DE" sz="1400" dirty="0"/>
              <a:t>Andreas </a:t>
            </a:r>
            <a:r>
              <a:rPr lang="de-DE" sz="1400" dirty="0" err="1"/>
              <a:t>Osiander</a:t>
            </a:r>
            <a:r>
              <a:rPr lang="de-DE" sz="1400" dirty="0"/>
              <a:t> </a:t>
            </a:r>
          </a:p>
          <a:p>
            <a:pPr algn="ctr"/>
            <a:r>
              <a:rPr lang="de-DE" sz="1400" dirty="0"/>
              <a:t>1498 – 1552</a:t>
            </a:r>
          </a:p>
        </p:txBody>
      </p:sp>
      <p:sp>
        <p:nvSpPr>
          <p:cNvPr id="9" name="Rechteck 8"/>
          <p:cNvSpPr/>
          <p:nvPr/>
        </p:nvSpPr>
        <p:spPr>
          <a:xfrm>
            <a:off x="3466348" y="129994"/>
            <a:ext cx="2439903" cy="369332"/>
          </a:xfrm>
          <a:prstGeom prst="rect">
            <a:avLst/>
          </a:prstGeom>
        </p:spPr>
        <p:txBody>
          <a:bodyPr wrap="none">
            <a:spAutoFit/>
          </a:bodyPr>
          <a:lstStyle/>
          <a:p>
            <a:r>
              <a:rPr lang="en-US" b="1" dirty="0" err="1"/>
              <a:t>Osiander’s</a:t>
            </a:r>
            <a:r>
              <a:rPr lang="en-US" b="1" dirty="0"/>
              <a:t> Foreword to </a:t>
            </a:r>
            <a:endParaRPr lang="de-DE" dirty="0"/>
          </a:p>
        </p:txBody>
      </p:sp>
      <p:sp>
        <p:nvSpPr>
          <p:cNvPr id="10" name="Textfeld 9"/>
          <p:cNvSpPr txBox="1"/>
          <p:nvPr/>
        </p:nvSpPr>
        <p:spPr>
          <a:xfrm rot="19627508">
            <a:off x="4746987" y="4238672"/>
            <a:ext cx="3577021" cy="584776"/>
          </a:xfrm>
          <a:prstGeom prst="rect">
            <a:avLst/>
          </a:prstGeom>
          <a:solidFill>
            <a:schemeClr val="bg1"/>
          </a:solidFill>
        </p:spPr>
        <p:txBody>
          <a:bodyPr wrap="none" rtlCol="0">
            <a:spAutoFit/>
          </a:bodyPr>
          <a:lstStyle/>
          <a:p>
            <a:r>
              <a:rPr lang="de-DE" sz="32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Instrumentalism</a:t>
            </a:r>
            <a:endParaRPr lang="de-DE"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445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12698" y="1196297"/>
            <a:ext cx="184731" cy="300082"/>
          </a:xfrm>
          <a:prstGeom prst="rect">
            <a:avLst/>
          </a:prstGeom>
          <a:noFill/>
        </p:spPr>
        <p:txBody>
          <a:bodyPr wrap="none" rtlCol="0">
            <a:spAutoFit/>
          </a:bodyPr>
          <a:lstStyle/>
          <a:p>
            <a:endParaRPr lang="de-DE" sz="1350" dirty="0"/>
          </a:p>
        </p:txBody>
      </p:sp>
      <p:sp>
        <p:nvSpPr>
          <p:cNvPr id="6" name="Titel 1">
            <a:extLst>
              <a:ext uri="{FF2B5EF4-FFF2-40B4-BE49-F238E27FC236}">
                <a16:creationId xmlns:a16="http://schemas.microsoft.com/office/drawing/2014/main" id="{21AB0236-7888-A746-A8CF-83A7BE7CCEB7}"/>
              </a:ext>
            </a:extLst>
          </p:cNvPr>
          <p:cNvSpPr txBox="1">
            <a:spLocks/>
          </p:cNvSpPr>
          <p:nvPr/>
        </p:nvSpPr>
        <p:spPr>
          <a:xfrm>
            <a:off x="1807104" y="289851"/>
            <a:ext cx="5942267"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mn-lt"/>
                <a:ea typeface="+mn-ea"/>
                <a:cs typeface="+mn-cs"/>
              </a:rPr>
              <a:t>Incommensurability</a:t>
            </a:r>
          </a:p>
        </p:txBody>
      </p:sp>
      <p:sp>
        <p:nvSpPr>
          <p:cNvPr id="10" name="Rechteck 9">
            <a:extLst>
              <a:ext uri="{FF2B5EF4-FFF2-40B4-BE49-F238E27FC236}">
                <a16:creationId xmlns:a16="http://schemas.microsoft.com/office/drawing/2014/main" id="{DADF451C-BE34-DA4C-B6E2-2E31062EF3F3}"/>
              </a:ext>
            </a:extLst>
          </p:cNvPr>
          <p:cNvSpPr/>
          <p:nvPr/>
        </p:nvSpPr>
        <p:spPr>
          <a:xfrm>
            <a:off x="789242" y="3240887"/>
            <a:ext cx="7858125" cy="402546"/>
          </a:xfrm>
          <a:prstGeom prst="rect">
            <a:avLst/>
          </a:prstGeom>
        </p:spPr>
        <p:txBody>
          <a:bodyPr wrap="square">
            <a:spAutoFit/>
          </a:bodyPr>
          <a:lstStyle/>
          <a:p>
            <a:pPr>
              <a:lnSpc>
                <a:spcPct val="120000"/>
              </a:lnSpc>
            </a:pPr>
            <a:endParaRPr lang="en-US" dirty="0"/>
          </a:p>
        </p:txBody>
      </p:sp>
      <p:sp>
        <p:nvSpPr>
          <p:cNvPr id="8" name="Rechteck 7">
            <a:extLst>
              <a:ext uri="{FF2B5EF4-FFF2-40B4-BE49-F238E27FC236}">
                <a16:creationId xmlns:a16="http://schemas.microsoft.com/office/drawing/2014/main" id="{4286A102-7CAE-7344-A07E-150D0AC69334}"/>
              </a:ext>
            </a:extLst>
          </p:cNvPr>
          <p:cNvSpPr/>
          <p:nvPr/>
        </p:nvSpPr>
        <p:spPr>
          <a:xfrm>
            <a:off x="538526" y="1484821"/>
            <a:ext cx="4355288" cy="2729337"/>
          </a:xfrm>
          <a:prstGeom prst="rect">
            <a:avLst/>
          </a:prstGeom>
        </p:spPr>
        <p:txBody>
          <a:bodyPr wrap="square">
            <a:spAutoFit/>
          </a:bodyPr>
          <a:lstStyle/>
          <a:p>
            <a:pPr>
              <a:lnSpc>
                <a:spcPct val="120000"/>
              </a:lnSpc>
            </a:pPr>
            <a:r>
              <a:rPr lang="en-US" b="1" dirty="0"/>
              <a:t>Origin in mathematics: </a:t>
            </a:r>
            <a:r>
              <a:rPr lang="en-US" dirty="0"/>
              <a:t>two numbers A and B are incommensurable if A/B is not a rational number.</a:t>
            </a:r>
          </a:p>
          <a:p>
            <a:pPr>
              <a:lnSpc>
                <a:spcPct val="120000"/>
              </a:lnSpc>
            </a:pPr>
            <a:r>
              <a:rPr lang="en-US" dirty="0"/>
              <a:t> </a:t>
            </a:r>
          </a:p>
          <a:p>
            <a:pPr>
              <a:lnSpc>
                <a:spcPct val="120000"/>
              </a:lnSpc>
            </a:pPr>
            <a:r>
              <a:rPr lang="en-US" b="1" dirty="0"/>
              <a:t>Def. “incommensurable” Oxford English Dictionary: </a:t>
            </a:r>
            <a:r>
              <a:rPr lang="en-US" dirty="0"/>
              <a:t>Not able to be judged by the same standards; having no common standard of measurement.</a:t>
            </a:r>
          </a:p>
        </p:txBody>
      </p:sp>
      <p:pic>
        <p:nvPicPr>
          <p:cNvPr id="1029" name="Picture 5" descr="https://www.thefamouspeople.com/profiles/images/thomas-kuhn-2.png">
            <a:extLst>
              <a:ext uri="{FF2B5EF4-FFF2-40B4-BE49-F238E27FC236}">
                <a16:creationId xmlns:a16="http://schemas.microsoft.com/office/drawing/2014/main" id="{2D9ABA7A-89B8-4B48-8B6D-B40E38224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029" y="2815434"/>
            <a:ext cx="1861457" cy="1344386"/>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4FD1CD58-4FB0-014F-A04D-F19870D1B6F7}"/>
              </a:ext>
            </a:extLst>
          </p:cNvPr>
          <p:cNvSpPr/>
          <p:nvPr/>
        </p:nvSpPr>
        <p:spPr>
          <a:xfrm>
            <a:off x="231839" y="4715948"/>
            <a:ext cx="8661983" cy="17321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20000"/>
              </a:lnSpc>
            </a:pPr>
            <a:r>
              <a:rPr lang="en-US" b="1" dirty="0"/>
              <a:t>In phil. sci.:</a:t>
            </a:r>
            <a:r>
              <a:rPr lang="en-US" dirty="0"/>
              <a:t> ‘Incommensurability’ denotes a </a:t>
            </a:r>
            <a:r>
              <a:rPr lang="en-US" i="1" dirty="0"/>
              <a:t>specific type of incompatibility </a:t>
            </a:r>
            <a:r>
              <a:rPr lang="en-US" dirty="0"/>
              <a:t>between theories/paradigms. The introduction of the term  ‘incommensurability’ in phil. sci. is commonly attributed to Thomas Kuhn and Paul </a:t>
            </a:r>
            <a:r>
              <a:rPr lang="en-US" dirty="0" err="1"/>
              <a:t>Feyerabend</a:t>
            </a:r>
            <a:r>
              <a:rPr lang="en-US" dirty="0"/>
              <a:t>. (However, it is not widely known that the term was already used by Popper in the German edition of the </a:t>
            </a:r>
            <a:r>
              <a:rPr lang="en-US" i="1" dirty="0"/>
              <a:t>Logic of Scientific Discovery.)</a:t>
            </a:r>
          </a:p>
        </p:txBody>
      </p:sp>
      <p:pic>
        <p:nvPicPr>
          <p:cNvPr id="1026" name="Picture 2" descr="Verso">
            <a:extLst>
              <a:ext uri="{FF2B5EF4-FFF2-40B4-BE49-F238E27FC236}">
                <a16:creationId xmlns:a16="http://schemas.microsoft.com/office/drawing/2014/main" id="{715E466D-1515-7941-BA77-E8313EC5F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802" y="2074518"/>
            <a:ext cx="1302216" cy="194320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hilosophers Squared – Paul Feyerabend | Probaway - Life Hacks">
            <a:extLst>
              <a:ext uri="{FF2B5EF4-FFF2-40B4-BE49-F238E27FC236}">
                <a16:creationId xmlns:a16="http://schemas.microsoft.com/office/drawing/2014/main" id="{37ED5CB8-C6A2-3F48-91A6-48A9FE16C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2779" y="1152505"/>
            <a:ext cx="1586592" cy="1586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kalon Blog by Dev Gualtieri">
            <a:extLst>
              <a:ext uri="{FF2B5EF4-FFF2-40B4-BE49-F238E27FC236}">
                <a16:creationId xmlns:a16="http://schemas.microsoft.com/office/drawing/2014/main" id="{F9D0F143-2D8D-4243-9D15-160C61FE4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5064" y="1577691"/>
            <a:ext cx="1101016" cy="161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12698" y="1196297"/>
            <a:ext cx="184731" cy="300082"/>
          </a:xfrm>
          <a:prstGeom prst="rect">
            <a:avLst/>
          </a:prstGeom>
          <a:noFill/>
        </p:spPr>
        <p:txBody>
          <a:bodyPr wrap="none" rtlCol="0">
            <a:spAutoFit/>
          </a:bodyPr>
          <a:lstStyle/>
          <a:p>
            <a:endParaRPr lang="de-DE" sz="1350" dirty="0"/>
          </a:p>
        </p:txBody>
      </p:sp>
      <p:sp>
        <p:nvSpPr>
          <p:cNvPr id="6" name="Titel 1">
            <a:extLst>
              <a:ext uri="{FF2B5EF4-FFF2-40B4-BE49-F238E27FC236}">
                <a16:creationId xmlns:a16="http://schemas.microsoft.com/office/drawing/2014/main" id="{21AB0236-7888-A746-A8CF-83A7BE7CCEB7}"/>
              </a:ext>
            </a:extLst>
          </p:cNvPr>
          <p:cNvSpPr txBox="1">
            <a:spLocks/>
          </p:cNvSpPr>
          <p:nvPr/>
        </p:nvSpPr>
        <p:spPr>
          <a:xfrm>
            <a:off x="1688389" y="530234"/>
            <a:ext cx="5942267" cy="401648"/>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mn-lt"/>
                <a:ea typeface="+mn-ea"/>
                <a:cs typeface="+mn-cs"/>
              </a:rPr>
              <a:t>Incommensurability (cont.)</a:t>
            </a:r>
          </a:p>
        </p:txBody>
      </p:sp>
      <p:sp>
        <p:nvSpPr>
          <p:cNvPr id="10" name="Rechteck 9">
            <a:extLst>
              <a:ext uri="{FF2B5EF4-FFF2-40B4-BE49-F238E27FC236}">
                <a16:creationId xmlns:a16="http://schemas.microsoft.com/office/drawing/2014/main" id="{DADF451C-BE34-DA4C-B6E2-2E31062EF3F3}"/>
              </a:ext>
            </a:extLst>
          </p:cNvPr>
          <p:cNvSpPr/>
          <p:nvPr/>
        </p:nvSpPr>
        <p:spPr>
          <a:xfrm>
            <a:off x="789242" y="3240887"/>
            <a:ext cx="7858125" cy="402546"/>
          </a:xfrm>
          <a:prstGeom prst="rect">
            <a:avLst/>
          </a:prstGeom>
        </p:spPr>
        <p:txBody>
          <a:bodyPr wrap="square">
            <a:spAutoFit/>
          </a:bodyPr>
          <a:lstStyle/>
          <a:p>
            <a:pPr>
              <a:lnSpc>
                <a:spcPct val="120000"/>
              </a:lnSpc>
            </a:pPr>
            <a:endParaRPr lang="en-US" dirty="0"/>
          </a:p>
        </p:txBody>
      </p:sp>
      <p:sp>
        <p:nvSpPr>
          <p:cNvPr id="8" name="Rechteck 7">
            <a:extLst>
              <a:ext uri="{FF2B5EF4-FFF2-40B4-BE49-F238E27FC236}">
                <a16:creationId xmlns:a16="http://schemas.microsoft.com/office/drawing/2014/main" id="{4286A102-7CAE-7344-A07E-150D0AC69334}"/>
              </a:ext>
            </a:extLst>
          </p:cNvPr>
          <p:cNvSpPr/>
          <p:nvPr/>
        </p:nvSpPr>
        <p:spPr>
          <a:xfrm>
            <a:off x="453222" y="3305373"/>
            <a:ext cx="8104061" cy="152349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100" dirty="0"/>
              <a:t>“[A] theory is incommensurable with another if its ontological consequences are incompatible with the ontological consequences of the latter”</a:t>
            </a:r>
          </a:p>
          <a:p>
            <a:pPr algn="r"/>
            <a:r>
              <a:rPr lang="en-US" sz="1500" i="1" dirty="0"/>
              <a:t>Realism, Rationalism and Scientific Method. Philosophical Papers.</a:t>
            </a:r>
            <a:r>
              <a:rPr lang="en-US" sz="1500" dirty="0"/>
              <a:t> Cambridge:</a:t>
            </a:r>
          </a:p>
          <a:p>
            <a:pPr algn="r"/>
            <a:r>
              <a:rPr lang="en-US" sz="1500" dirty="0"/>
              <a:t>Cambridge University Press, p. xi.</a:t>
            </a:r>
          </a:p>
        </p:txBody>
      </p:sp>
      <p:sp>
        <p:nvSpPr>
          <p:cNvPr id="7" name="Rechteck 6">
            <a:extLst>
              <a:ext uri="{FF2B5EF4-FFF2-40B4-BE49-F238E27FC236}">
                <a16:creationId xmlns:a16="http://schemas.microsoft.com/office/drawing/2014/main" id="{E5502145-BB55-7348-99D2-8998A7760E09}"/>
              </a:ext>
            </a:extLst>
          </p:cNvPr>
          <p:cNvSpPr/>
          <p:nvPr/>
        </p:nvSpPr>
        <p:spPr>
          <a:xfrm>
            <a:off x="453221" y="1471472"/>
            <a:ext cx="8104061" cy="1229824"/>
          </a:xfrm>
          <a:prstGeom prst="rect">
            <a:avLst/>
          </a:prstGeom>
        </p:spPr>
        <p:txBody>
          <a:bodyPr wrap="square">
            <a:spAutoFit/>
          </a:bodyPr>
          <a:lstStyle/>
          <a:p>
            <a:pPr>
              <a:lnSpc>
                <a:spcPct val="120000"/>
              </a:lnSpc>
            </a:pPr>
            <a:r>
              <a:rPr lang="en-US" sz="2100" b="1" dirty="0"/>
              <a:t>Kuhn</a:t>
            </a:r>
            <a:r>
              <a:rPr lang="en-US" sz="2100" dirty="0"/>
              <a:t>: Difference in lexical structure of successive paradigms. Semantic variance in natural kind terms. No direct translatability.</a:t>
            </a:r>
          </a:p>
          <a:p>
            <a:pPr>
              <a:lnSpc>
                <a:spcPct val="120000"/>
              </a:lnSpc>
            </a:pPr>
            <a:r>
              <a:rPr lang="en-US" sz="2100" b="1" dirty="0" err="1"/>
              <a:t>Feyerabend</a:t>
            </a:r>
            <a:r>
              <a:rPr lang="en-US" sz="2100" dirty="0"/>
              <a:t>: Ontological incompatibility between universal theories.</a:t>
            </a:r>
          </a:p>
        </p:txBody>
      </p:sp>
      <p:sp>
        <p:nvSpPr>
          <p:cNvPr id="11" name="Rechteck 10">
            <a:extLst>
              <a:ext uri="{FF2B5EF4-FFF2-40B4-BE49-F238E27FC236}">
                <a16:creationId xmlns:a16="http://schemas.microsoft.com/office/drawing/2014/main" id="{3FA70244-5134-1041-9714-949DB055BA9F}"/>
              </a:ext>
            </a:extLst>
          </p:cNvPr>
          <p:cNvSpPr/>
          <p:nvPr/>
        </p:nvSpPr>
        <p:spPr>
          <a:xfrm>
            <a:off x="363139" y="5022747"/>
            <a:ext cx="8104061" cy="842025"/>
          </a:xfrm>
          <a:prstGeom prst="rect">
            <a:avLst/>
          </a:prstGeom>
        </p:spPr>
        <p:txBody>
          <a:bodyPr wrap="square">
            <a:spAutoFit/>
          </a:bodyPr>
          <a:lstStyle/>
          <a:p>
            <a:pPr algn="ctr">
              <a:lnSpc>
                <a:spcPct val="120000"/>
              </a:lnSpc>
            </a:pPr>
            <a:r>
              <a:rPr lang="en-US" sz="2100" b="1" dirty="0"/>
              <a:t>Note</a:t>
            </a:r>
            <a:r>
              <a:rPr lang="en-US" sz="2100" dirty="0"/>
              <a:t>: Successive theories can be incommensurable even if they use the same terms! </a:t>
            </a:r>
            <a:endParaRPr lang="en-US" sz="2100" i="1" dirty="0"/>
          </a:p>
        </p:txBody>
      </p:sp>
    </p:spTree>
    <p:extLst>
      <p:ext uri="{BB962C8B-B14F-4D97-AF65-F5344CB8AC3E}">
        <p14:creationId xmlns:p14="http://schemas.microsoft.com/office/powerpoint/2010/main" val="66090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12698" y="1196297"/>
            <a:ext cx="184731" cy="300082"/>
          </a:xfrm>
          <a:prstGeom prst="rect">
            <a:avLst/>
          </a:prstGeom>
          <a:noFill/>
        </p:spPr>
        <p:txBody>
          <a:bodyPr wrap="none" rtlCol="0">
            <a:spAutoFit/>
          </a:bodyPr>
          <a:lstStyle/>
          <a:p>
            <a:endParaRPr lang="de-DE" sz="1350" dirty="0"/>
          </a:p>
        </p:txBody>
      </p:sp>
      <p:sp>
        <p:nvSpPr>
          <p:cNvPr id="6" name="Titel 1">
            <a:extLst>
              <a:ext uri="{FF2B5EF4-FFF2-40B4-BE49-F238E27FC236}">
                <a16:creationId xmlns:a16="http://schemas.microsoft.com/office/drawing/2014/main" id="{21AB0236-7888-A746-A8CF-83A7BE7CCEB7}"/>
              </a:ext>
            </a:extLst>
          </p:cNvPr>
          <p:cNvSpPr txBox="1">
            <a:spLocks/>
          </p:cNvSpPr>
          <p:nvPr/>
        </p:nvSpPr>
        <p:spPr>
          <a:xfrm>
            <a:off x="538999" y="462250"/>
            <a:ext cx="7970821" cy="734047"/>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mn-lt"/>
                <a:ea typeface="+mn-ea"/>
                <a:cs typeface="+mn-cs"/>
              </a:rPr>
              <a:t>Examples of Incommensurability qua Difference in Lexical Structure (either meaning or reference  incommensurability)</a:t>
            </a:r>
          </a:p>
        </p:txBody>
      </p:sp>
      <p:sp>
        <p:nvSpPr>
          <p:cNvPr id="10" name="Rechteck 9">
            <a:extLst>
              <a:ext uri="{FF2B5EF4-FFF2-40B4-BE49-F238E27FC236}">
                <a16:creationId xmlns:a16="http://schemas.microsoft.com/office/drawing/2014/main" id="{DADF451C-BE34-DA4C-B6E2-2E31062EF3F3}"/>
              </a:ext>
            </a:extLst>
          </p:cNvPr>
          <p:cNvSpPr/>
          <p:nvPr/>
        </p:nvSpPr>
        <p:spPr>
          <a:xfrm>
            <a:off x="789242" y="3240887"/>
            <a:ext cx="7858125" cy="410882"/>
          </a:xfrm>
          <a:prstGeom prst="rect">
            <a:avLst/>
          </a:prstGeom>
        </p:spPr>
        <p:txBody>
          <a:bodyPr wrap="square">
            <a:spAutoFit/>
          </a:bodyPr>
          <a:lstStyle/>
          <a:p>
            <a:pPr>
              <a:lnSpc>
                <a:spcPct val="120000"/>
              </a:lnSpc>
            </a:pPr>
            <a:endParaRPr lang="en-US" dirty="0"/>
          </a:p>
        </p:txBody>
      </p:sp>
      <p:sp>
        <p:nvSpPr>
          <p:cNvPr id="7" name="Rechteck 6">
            <a:extLst>
              <a:ext uri="{FF2B5EF4-FFF2-40B4-BE49-F238E27FC236}">
                <a16:creationId xmlns:a16="http://schemas.microsoft.com/office/drawing/2014/main" id="{658C2E73-762E-FC45-8D73-27BA454C8F2B}"/>
              </a:ext>
            </a:extLst>
          </p:cNvPr>
          <p:cNvSpPr/>
          <p:nvPr/>
        </p:nvSpPr>
        <p:spPr>
          <a:xfrm>
            <a:off x="1173179" y="2422424"/>
            <a:ext cx="7090250" cy="1708160"/>
          </a:xfrm>
          <a:prstGeom prst="rect">
            <a:avLst/>
          </a:prstGeom>
        </p:spPr>
        <p:txBody>
          <a:bodyPr wrap="square">
            <a:spAutoFit/>
          </a:bodyPr>
          <a:lstStyle/>
          <a:p>
            <a:pPr marL="342900" indent="-342900">
              <a:buFont typeface="Arial" panose="020B0604020202020204" pitchFamily="34" charset="0"/>
              <a:buChar char="•"/>
            </a:pPr>
            <a:r>
              <a:rPr lang="en-US" sz="2100" dirty="0"/>
              <a:t>Matter waves vs. electromagnetic waves</a:t>
            </a:r>
          </a:p>
          <a:p>
            <a:pPr marL="257175" indent="-257175">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The relativity of simultaneity</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de-CH" sz="2100" dirty="0"/>
              <a:t>PRIONS (</a:t>
            </a:r>
            <a:r>
              <a:rPr lang="de-CH" sz="2100" dirty="0" err="1"/>
              <a:t>proteinaceous</a:t>
            </a:r>
            <a:r>
              <a:rPr lang="de-CH" sz="2100" dirty="0"/>
              <a:t> </a:t>
            </a:r>
            <a:r>
              <a:rPr lang="de-CH" sz="2100" dirty="0" err="1"/>
              <a:t>infectious</a:t>
            </a:r>
            <a:r>
              <a:rPr lang="de-CH" sz="2100" dirty="0"/>
              <a:t> </a:t>
            </a:r>
            <a:r>
              <a:rPr lang="de-CH" sz="2100" dirty="0" err="1"/>
              <a:t>particles</a:t>
            </a:r>
            <a:r>
              <a:rPr lang="de-CH" sz="2100" dirty="0"/>
              <a:t> )</a:t>
            </a:r>
          </a:p>
        </p:txBody>
      </p:sp>
    </p:spTree>
    <p:extLst>
      <p:ext uri="{BB962C8B-B14F-4D97-AF65-F5344CB8AC3E}">
        <p14:creationId xmlns:p14="http://schemas.microsoft.com/office/powerpoint/2010/main" val="1194309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12698" y="1196297"/>
            <a:ext cx="184731" cy="300082"/>
          </a:xfrm>
          <a:prstGeom prst="rect">
            <a:avLst/>
          </a:prstGeom>
          <a:noFill/>
        </p:spPr>
        <p:txBody>
          <a:bodyPr wrap="none" rtlCol="0">
            <a:spAutoFit/>
          </a:bodyPr>
          <a:lstStyle/>
          <a:p>
            <a:endParaRPr lang="de-DE" sz="1350" dirty="0">
              <a:latin typeface="Calibri" panose="020F0502020204030204" pitchFamily="34" charset="0"/>
              <a:cs typeface="Calibri" panose="020F0502020204030204" pitchFamily="34" charset="0"/>
            </a:endParaRPr>
          </a:p>
        </p:txBody>
      </p:sp>
      <p:sp>
        <p:nvSpPr>
          <p:cNvPr id="6" name="Titel 1">
            <a:extLst>
              <a:ext uri="{FF2B5EF4-FFF2-40B4-BE49-F238E27FC236}">
                <a16:creationId xmlns:a16="http://schemas.microsoft.com/office/drawing/2014/main" id="{21AB0236-7888-A746-A8CF-83A7BE7CCEB7}"/>
              </a:ext>
            </a:extLst>
          </p:cNvPr>
          <p:cNvSpPr txBox="1">
            <a:spLocks/>
          </p:cNvSpPr>
          <p:nvPr/>
        </p:nvSpPr>
        <p:spPr>
          <a:xfrm>
            <a:off x="1747171" y="1219082"/>
            <a:ext cx="5942267" cy="410882"/>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Calibri" panose="020F0502020204030204" pitchFamily="34" charset="0"/>
                <a:cs typeface="Calibri" panose="020F0502020204030204" pitchFamily="34" charset="0"/>
              </a:rPr>
              <a:t>The Relativity of Simultaneity</a:t>
            </a:r>
          </a:p>
        </p:txBody>
      </p:sp>
      <p:sp>
        <p:nvSpPr>
          <p:cNvPr id="10" name="Rechteck 9">
            <a:extLst>
              <a:ext uri="{FF2B5EF4-FFF2-40B4-BE49-F238E27FC236}">
                <a16:creationId xmlns:a16="http://schemas.microsoft.com/office/drawing/2014/main" id="{DADF451C-BE34-DA4C-B6E2-2E31062EF3F3}"/>
              </a:ext>
            </a:extLst>
          </p:cNvPr>
          <p:cNvSpPr/>
          <p:nvPr/>
        </p:nvSpPr>
        <p:spPr>
          <a:xfrm>
            <a:off x="789242" y="3240887"/>
            <a:ext cx="7858125" cy="410882"/>
          </a:xfrm>
          <a:prstGeom prst="rect">
            <a:avLst/>
          </a:prstGeom>
        </p:spPr>
        <p:txBody>
          <a:bodyPr wrap="square">
            <a:spAutoFit/>
          </a:bodyPr>
          <a:lstStyle/>
          <a:p>
            <a:pPr>
              <a:lnSpc>
                <a:spcPct val="120000"/>
              </a:lnSpc>
            </a:pPr>
            <a:endParaRPr lang="en-US"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558FFD54-587A-2C4A-8A32-4188FCA1E90B}"/>
              </a:ext>
            </a:extLst>
          </p:cNvPr>
          <p:cNvPicPr>
            <a:picLocks noChangeAspect="1"/>
          </p:cNvPicPr>
          <p:nvPr/>
        </p:nvPicPr>
        <p:blipFill rotWithShape="1">
          <a:blip r:embed="rId3"/>
          <a:srcRect r="1882"/>
          <a:stretch/>
        </p:blipFill>
        <p:spPr>
          <a:xfrm rot="5400000">
            <a:off x="2483141" y="476797"/>
            <a:ext cx="4062651" cy="6349943"/>
          </a:xfrm>
          <a:prstGeom prst="rect">
            <a:avLst/>
          </a:prstGeom>
        </p:spPr>
      </p:pic>
      <p:sp>
        <p:nvSpPr>
          <p:cNvPr id="11" name="Rechteck 10">
            <a:extLst>
              <a:ext uri="{FF2B5EF4-FFF2-40B4-BE49-F238E27FC236}">
                <a16:creationId xmlns:a16="http://schemas.microsoft.com/office/drawing/2014/main" id="{87D4A74C-8E49-894A-AE27-AC4008B57AC1}"/>
              </a:ext>
            </a:extLst>
          </p:cNvPr>
          <p:cNvSpPr/>
          <p:nvPr/>
        </p:nvSpPr>
        <p:spPr>
          <a:xfrm>
            <a:off x="1576519" y="2624564"/>
            <a:ext cx="5875895" cy="2031325"/>
          </a:xfrm>
          <a:prstGeom prst="rect">
            <a:avLst/>
          </a:prstGeom>
        </p:spPr>
        <p:txBody>
          <a:bodyPr wrap="square">
            <a:spAutoFit/>
          </a:bodyPr>
          <a:lstStyle/>
          <a:p>
            <a:pPr marL="342900" indent="-342900">
              <a:buFont typeface="Arial" panose="020B0604020202020204" pitchFamily="34" charset="0"/>
              <a:buChar char="•"/>
            </a:pPr>
            <a:r>
              <a:rPr lang="en-US" sz="2100" dirty="0">
                <a:latin typeface="Calibri" panose="020F0502020204030204" pitchFamily="34" charset="0"/>
                <a:cs typeface="Calibri" panose="020F0502020204030204" pitchFamily="34" charset="0"/>
              </a:rPr>
              <a:t>In classical physics, time and space are absolute, and simultaneity is defined universally</a:t>
            </a:r>
          </a:p>
          <a:p>
            <a:pPr marL="342900" indent="-342900">
              <a:buFont typeface="Arial" panose="020B0604020202020204" pitchFamily="34" charset="0"/>
              <a:buChar char="•"/>
            </a:pPr>
            <a:endParaRPr lang="en-US" sz="21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dirty="0">
                <a:latin typeface="Calibri" panose="020F0502020204030204" pitchFamily="34" charset="0"/>
                <a:cs typeface="Calibri" panose="020F0502020204030204" pitchFamily="34" charset="0"/>
              </a:rPr>
              <a:t>In relativity theory, simultaneity is observer-dependent, i.e. two events may be simultaneous for some observers, but not for others.</a:t>
            </a:r>
          </a:p>
        </p:txBody>
      </p:sp>
    </p:spTree>
    <p:extLst>
      <p:ext uri="{BB962C8B-B14F-4D97-AF65-F5344CB8AC3E}">
        <p14:creationId xmlns:p14="http://schemas.microsoft.com/office/powerpoint/2010/main" val="377943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06166" y="340680"/>
            <a:ext cx="184731" cy="300082"/>
          </a:xfrm>
          <a:prstGeom prst="rect">
            <a:avLst/>
          </a:prstGeom>
          <a:noFill/>
        </p:spPr>
        <p:txBody>
          <a:bodyPr wrap="none" rtlCol="0">
            <a:spAutoFit/>
          </a:bodyPr>
          <a:lstStyle/>
          <a:p>
            <a:endParaRPr lang="de-DE" sz="1350" dirty="0">
              <a:latin typeface="Calibri" panose="020F0502020204030204" pitchFamily="34" charset="0"/>
              <a:cs typeface="Calibri" panose="020F0502020204030204" pitchFamily="34" charset="0"/>
            </a:endParaRPr>
          </a:p>
        </p:txBody>
      </p:sp>
      <p:sp>
        <p:nvSpPr>
          <p:cNvPr id="6" name="Titel 1">
            <a:extLst>
              <a:ext uri="{FF2B5EF4-FFF2-40B4-BE49-F238E27FC236}">
                <a16:creationId xmlns:a16="http://schemas.microsoft.com/office/drawing/2014/main" id="{21AB0236-7888-A746-A8CF-83A7BE7CCEB7}"/>
              </a:ext>
            </a:extLst>
          </p:cNvPr>
          <p:cNvSpPr txBox="1">
            <a:spLocks/>
          </p:cNvSpPr>
          <p:nvPr/>
        </p:nvSpPr>
        <p:spPr>
          <a:xfrm>
            <a:off x="1740639" y="427211"/>
            <a:ext cx="5942267" cy="410882"/>
          </a:xfrm>
          <a:prstGeom prst="rect">
            <a:avLst/>
          </a:prstGeom>
          <a:noFill/>
        </p:spPr>
        <p:txBody>
          <a:bodyPr vert="horz" wrap="square" lIns="68580" tIns="34290" rIns="68580" bIns="3429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400" b="1" dirty="0">
                <a:latin typeface="Calibri" panose="020F0502020204030204" pitchFamily="34" charset="0"/>
                <a:cs typeface="Calibri" panose="020F0502020204030204" pitchFamily="34" charset="0"/>
              </a:rPr>
              <a:t>PRIONS (</a:t>
            </a:r>
            <a:r>
              <a:rPr lang="de-CH" sz="2400" b="1" dirty="0" err="1">
                <a:latin typeface="Calibri" panose="020F0502020204030204" pitchFamily="34" charset="0"/>
                <a:cs typeface="Calibri" panose="020F0502020204030204" pitchFamily="34" charset="0"/>
              </a:rPr>
              <a:t>proteinaceous</a:t>
            </a:r>
            <a:r>
              <a:rPr lang="de-CH" sz="2400" b="1" dirty="0">
                <a:latin typeface="Calibri" panose="020F0502020204030204" pitchFamily="34" charset="0"/>
                <a:cs typeface="Calibri" panose="020F0502020204030204" pitchFamily="34" charset="0"/>
              </a:rPr>
              <a:t> </a:t>
            </a:r>
            <a:r>
              <a:rPr lang="de-CH" sz="2400" b="1" dirty="0" err="1">
                <a:latin typeface="Calibri" panose="020F0502020204030204" pitchFamily="34" charset="0"/>
                <a:cs typeface="Calibri" panose="020F0502020204030204" pitchFamily="34" charset="0"/>
              </a:rPr>
              <a:t>infectious</a:t>
            </a:r>
            <a:r>
              <a:rPr lang="de-CH" sz="2400" b="1" dirty="0">
                <a:latin typeface="Calibri" panose="020F0502020204030204" pitchFamily="34" charset="0"/>
                <a:cs typeface="Calibri" panose="020F0502020204030204" pitchFamily="34" charset="0"/>
              </a:rPr>
              <a:t> </a:t>
            </a:r>
            <a:r>
              <a:rPr lang="de-CH" sz="2400" b="1" dirty="0" err="1">
                <a:latin typeface="Calibri" panose="020F0502020204030204" pitchFamily="34" charset="0"/>
                <a:cs typeface="Calibri" panose="020F0502020204030204" pitchFamily="34" charset="0"/>
              </a:rPr>
              <a:t>particles</a:t>
            </a:r>
            <a:r>
              <a:rPr lang="de-CH" sz="2400" b="1" dirty="0">
                <a:latin typeface="Calibri" panose="020F0502020204030204" pitchFamily="34" charset="0"/>
                <a:cs typeface="Calibri" panose="020F0502020204030204" pitchFamily="34" charset="0"/>
              </a:rPr>
              <a:t>)</a:t>
            </a:r>
          </a:p>
        </p:txBody>
      </p:sp>
      <p:sp>
        <p:nvSpPr>
          <p:cNvPr id="10" name="Rechteck 9">
            <a:extLst>
              <a:ext uri="{FF2B5EF4-FFF2-40B4-BE49-F238E27FC236}">
                <a16:creationId xmlns:a16="http://schemas.microsoft.com/office/drawing/2014/main" id="{DADF451C-BE34-DA4C-B6E2-2E31062EF3F3}"/>
              </a:ext>
            </a:extLst>
          </p:cNvPr>
          <p:cNvSpPr/>
          <p:nvPr/>
        </p:nvSpPr>
        <p:spPr>
          <a:xfrm>
            <a:off x="782710" y="2385270"/>
            <a:ext cx="7858125" cy="410882"/>
          </a:xfrm>
          <a:prstGeom prst="rect">
            <a:avLst/>
          </a:prstGeom>
        </p:spPr>
        <p:txBody>
          <a:bodyPr wrap="square">
            <a:spAutoFit/>
          </a:bodyPr>
          <a:lstStyle/>
          <a:p>
            <a:pPr>
              <a:lnSpc>
                <a:spcPct val="120000"/>
              </a:lnSpc>
            </a:pPr>
            <a:endParaRPr lang="en-US" dirty="0">
              <a:latin typeface="Calibri" panose="020F0502020204030204" pitchFamily="34" charset="0"/>
              <a:cs typeface="Calibri" panose="020F0502020204030204" pitchFamily="34" charset="0"/>
            </a:endParaRPr>
          </a:p>
        </p:txBody>
      </p:sp>
      <p:sp>
        <p:nvSpPr>
          <p:cNvPr id="7" name="Rechteck 6">
            <a:extLst>
              <a:ext uri="{FF2B5EF4-FFF2-40B4-BE49-F238E27FC236}">
                <a16:creationId xmlns:a16="http://schemas.microsoft.com/office/drawing/2014/main" id="{658C2E73-762E-FC45-8D73-27BA454C8F2B}"/>
              </a:ext>
            </a:extLst>
          </p:cNvPr>
          <p:cNvSpPr/>
          <p:nvPr/>
        </p:nvSpPr>
        <p:spPr>
          <a:xfrm>
            <a:off x="299492" y="1653969"/>
            <a:ext cx="4837079" cy="3970318"/>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Pre-1960s: transmissible diseases are caused by nucleic-acid containing pathogens. </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1967: </a:t>
            </a:r>
            <a:r>
              <a:rPr lang="en-US" dirty="0" err="1">
                <a:latin typeface="Calibri" panose="020F0502020204030204" pitchFamily="34" charset="0"/>
                <a:cs typeface="Calibri" panose="020F0502020204030204" pitchFamily="34" charset="0"/>
              </a:rPr>
              <a:t>Tikva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Alper</a:t>
            </a:r>
            <a:r>
              <a:rPr lang="en-US" dirty="0">
                <a:latin typeface="Calibri" panose="020F0502020204030204" pitchFamily="34" charset="0"/>
                <a:cs typeface="Calibri" panose="020F0502020204030204" pitchFamily="34" charset="0"/>
              </a:rPr>
              <a:t> and John Stanley Griffith formulate the “protein only hypothesis” for transmissible encephalopathies. </a:t>
            </a:r>
          </a:p>
          <a:p>
            <a:pPr marL="257175" indent="-257175">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1982 Stanley </a:t>
            </a:r>
            <a:r>
              <a:rPr lang="en-US" dirty="0" err="1">
                <a:latin typeface="Calibri" panose="020F0502020204030204" pitchFamily="34" charset="0"/>
                <a:cs typeface="Calibri" panose="020F0502020204030204" pitchFamily="34" charset="0"/>
              </a:rPr>
              <a:t>Prusiner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isoltates</a:t>
            </a:r>
            <a:r>
              <a:rPr lang="en-US" dirty="0">
                <a:latin typeface="Calibri" panose="020F0502020204030204" pitchFamily="34" charset="0"/>
                <a:cs typeface="Calibri" panose="020F0502020204030204" pitchFamily="34" charset="0"/>
              </a:rPr>
              <a:t> PRIONS. The concept of a nucleic acid-free pathogen is </a:t>
            </a:r>
            <a:r>
              <a:rPr lang="en-US" b="1" dirty="0">
                <a:latin typeface="Calibri" panose="020F0502020204030204" pitchFamily="34" charset="0"/>
                <a:cs typeface="Calibri" panose="020F0502020204030204" pitchFamily="34" charset="0"/>
              </a:rPr>
              <a:t>still heavily debated</a:t>
            </a:r>
            <a:r>
              <a:rPr lang="en-US"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de-CH"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CH" dirty="0">
                <a:latin typeface="Calibri" panose="020F0502020204030204" pitchFamily="34" charset="0"/>
                <a:cs typeface="Calibri" panose="020F0502020204030204" pitchFamily="34" charset="0"/>
              </a:rPr>
              <a:t>1997 </a:t>
            </a:r>
            <a:r>
              <a:rPr lang="de-CH" dirty="0" err="1">
                <a:latin typeface="Calibri" panose="020F0502020204030204" pitchFamily="34" charset="0"/>
                <a:cs typeface="Calibri" panose="020F0502020204030204" pitchFamily="34" charset="0"/>
              </a:rPr>
              <a:t>Prusiner</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recieves</a:t>
            </a:r>
            <a:r>
              <a:rPr lang="de-CH" dirty="0">
                <a:latin typeface="Calibri" panose="020F0502020204030204" pitchFamily="34" charset="0"/>
                <a:cs typeface="Calibri" panose="020F0502020204030204" pitchFamily="34" charset="0"/>
              </a:rPr>
              <a:t> Nobel </a:t>
            </a:r>
            <a:r>
              <a:rPr lang="de-CH" dirty="0" err="1">
                <a:latin typeface="Calibri" panose="020F0502020204030204" pitchFamily="34" charset="0"/>
                <a:cs typeface="Calibri" panose="020F0502020204030204" pitchFamily="34" charset="0"/>
              </a:rPr>
              <a:t>Prize</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for</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his</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discovery</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of</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Prions</a:t>
            </a:r>
            <a:r>
              <a:rPr lang="de-CH" dirty="0">
                <a:latin typeface="Calibri" panose="020F0502020204030204" pitchFamily="34" charset="0"/>
                <a:cs typeface="Calibri" panose="020F0502020204030204" pitchFamily="34" charset="0"/>
              </a:rPr>
              <a:t> — a </a:t>
            </a:r>
            <a:r>
              <a:rPr lang="de-CH" dirty="0" err="1">
                <a:latin typeface="Calibri" panose="020F0502020204030204" pitchFamily="34" charset="0"/>
                <a:cs typeface="Calibri" panose="020F0502020204030204" pitchFamily="34" charset="0"/>
              </a:rPr>
              <a:t>new</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biological</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principle</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of</a:t>
            </a:r>
            <a:r>
              <a:rPr lang="de-CH" dirty="0">
                <a:latin typeface="Calibri" panose="020F0502020204030204" pitchFamily="34" charset="0"/>
                <a:cs typeface="Calibri" panose="020F0502020204030204" pitchFamily="34" charset="0"/>
              </a:rPr>
              <a:t> </a:t>
            </a:r>
            <a:r>
              <a:rPr lang="de-CH" dirty="0" err="1">
                <a:latin typeface="Calibri" panose="020F0502020204030204" pitchFamily="34" charset="0"/>
                <a:cs typeface="Calibri" panose="020F0502020204030204" pitchFamily="34" charset="0"/>
              </a:rPr>
              <a:t>infection</a:t>
            </a:r>
            <a:r>
              <a:rPr lang="de-CH" dirty="0">
                <a:latin typeface="Calibri" panose="020F0502020204030204" pitchFamily="34" charset="0"/>
                <a:cs typeface="Calibri" panose="020F0502020204030204" pitchFamily="34" charset="0"/>
              </a:rPr>
              <a:t>.”</a:t>
            </a:r>
          </a:p>
        </p:txBody>
      </p:sp>
      <p:pic>
        <p:nvPicPr>
          <p:cNvPr id="1032" name="Picture 8" descr="Stanley B. Prusiner">
            <a:extLst>
              <a:ext uri="{FF2B5EF4-FFF2-40B4-BE49-F238E27FC236}">
                <a16:creationId xmlns:a16="http://schemas.microsoft.com/office/drawing/2014/main" id="{E5D64C4E-8D7A-2745-BF6D-0C47804B4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220" y="1593074"/>
            <a:ext cx="1846765" cy="22776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dness and Memory: The Discovery of Prions – A New ...">
            <a:extLst>
              <a:ext uri="{FF2B5EF4-FFF2-40B4-BE49-F238E27FC236}">
                <a16:creationId xmlns:a16="http://schemas.microsoft.com/office/drawing/2014/main" id="{94FD295F-C3B8-994C-8CB5-16478ED69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434" y="2693503"/>
            <a:ext cx="1426869" cy="235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0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4378" y="83236"/>
            <a:ext cx="8706021" cy="651415"/>
          </a:xfrm>
        </p:spPr>
        <p:txBody>
          <a:bodyPr>
            <a:noAutofit/>
          </a:bodyPr>
          <a:lstStyle/>
          <a:p>
            <a:r>
              <a:rPr lang="en-US" sz="2400" b="1" dirty="0"/>
              <a:t>Kuhn‘s Epistemic Virtues (or Values)</a:t>
            </a:r>
          </a:p>
        </p:txBody>
      </p:sp>
      <p:sp>
        <p:nvSpPr>
          <p:cNvPr id="3" name="Oval 2"/>
          <p:cNvSpPr/>
          <p:nvPr/>
        </p:nvSpPr>
        <p:spPr>
          <a:xfrm>
            <a:off x="881010" y="953107"/>
            <a:ext cx="2056266" cy="7391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Accuracy</a:t>
            </a:r>
          </a:p>
        </p:txBody>
      </p:sp>
      <p:sp>
        <p:nvSpPr>
          <p:cNvPr id="4" name="TextBox 3"/>
          <p:cNvSpPr txBox="1"/>
          <p:nvPr/>
        </p:nvSpPr>
        <p:spPr>
          <a:xfrm>
            <a:off x="3846971" y="5328494"/>
            <a:ext cx="1031051" cy="369332"/>
          </a:xfrm>
          <a:prstGeom prst="rect">
            <a:avLst/>
          </a:prstGeom>
          <a:noFill/>
        </p:spPr>
        <p:txBody>
          <a:bodyPr wrap="none" rtlCol="0">
            <a:spAutoFit/>
          </a:bodyPr>
          <a:lstStyle/>
          <a:p>
            <a:r>
              <a:rPr lang="en-US" dirty="0">
                <a:solidFill>
                  <a:schemeClr val="bg1"/>
                </a:solidFill>
              </a:rPr>
              <a:t>Accuracy</a:t>
            </a:r>
          </a:p>
        </p:txBody>
      </p:sp>
      <p:sp>
        <p:nvSpPr>
          <p:cNvPr id="12" name="Oval 11"/>
          <p:cNvSpPr/>
          <p:nvPr/>
        </p:nvSpPr>
        <p:spPr>
          <a:xfrm>
            <a:off x="3373799" y="843901"/>
            <a:ext cx="2056266" cy="7391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Consistency</a:t>
            </a:r>
          </a:p>
        </p:txBody>
      </p:sp>
      <p:sp>
        <p:nvSpPr>
          <p:cNvPr id="15" name="Oval 14"/>
          <p:cNvSpPr/>
          <p:nvPr/>
        </p:nvSpPr>
        <p:spPr>
          <a:xfrm>
            <a:off x="2345666" y="1910741"/>
            <a:ext cx="2056266" cy="7391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Broadness of Scope</a:t>
            </a:r>
          </a:p>
        </p:txBody>
      </p:sp>
      <p:sp>
        <p:nvSpPr>
          <p:cNvPr id="16" name="Oval 15"/>
          <p:cNvSpPr/>
          <p:nvPr/>
        </p:nvSpPr>
        <p:spPr>
          <a:xfrm>
            <a:off x="5978089" y="1213468"/>
            <a:ext cx="2056266" cy="7391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Simplicity</a:t>
            </a:r>
          </a:p>
        </p:txBody>
      </p:sp>
      <p:sp>
        <p:nvSpPr>
          <p:cNvPr id="18" name="Oval 17"/>
          <p:cNvSpPr/>
          <p:nvPr/>
        </p:nvSpPr>
        <p:spPr>
          <a:xfrm>
            <a:off x="5131390" y="2231960"/>
            <a:ext cx="2056266" cy="7391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Fruitfulness</a:t>
            </a:r>
          </a:p>
        </p:txBody>
      </p:sp>
      <p:sp>
        <p:nvSpPr>
          <p:cNvPr id="19" name="TextBox 18"/>
          <p:cNvSpPr txBox="1"/>
          <p:nvPr/>
        </p:nvSpPr>
        <p:spPr>
          <a:xfrm>
            <a:off x="252625" y="5036106"/>
            <a:ext cx="8757774" cy="1323439"/>
          </a:xfrm>
          <a:prstGeom prst="rect">
            <a:avLst/>
          </a:prstGeom>
          <a:noFill/>
        </p:spPr>
        <p:txBody>
          <a:bodyPr wrap="square" rtlCol="0">
            <a:spAutoFit/>
          </a:bodyPr>
          <a:lstStyle/>
          <a:p>
            <a:r>
              <a:rPr lang="en-US" sz="2000" b="1" dirty="0"/>
              <a:t>Kuhn’s account reflects that </a:t>
            </a:r>
            <a:r>
              <a:rPr lang="is-IS" sz="2000" b="1" dirty="0"/>
              <a:t>…</a:t>
            </a:r>
            <a:endParaRPr lang="en-US" sz="2000" b="1" dirty="0"/>
          </a:p>
          <a:p>
            <a:pPr marL="342900" indent="-342900">
              <a:buFont typeface="Arial"/>
              <a:buChar char="•"/>
            </a:pPr>
            <a:r>
              <a:rPr lang="is-IS" sz="2000" dirty="0"/>
              <a:t>… </a:t>
            </a:r>
            <a:r>
              <a:rPr lang="en-US" sz="2000" dirty="0"/>
              <a:t>scientists make theoretical choices that are not fully determined by evidence</a:t>
            </a:r>
          </a:p>
          <a:p>
            <a:pPr marL="342900" indent="-342900">
              <a:buFont typeface="Arial"/>
              <a:buChar char="•"/>
            </a:pPr>
            <a:r>
              <a:rPr lang="is-IS" sz="2000" dirty="0"/>
              <a:t>… values play a role in these decisions</a:t>
            </a:r>
          </a:p>
          <a:p>
            <a:pPr marL="342900" indent="-342900">
              <a:buFont typeface="Arial"/>
              <a:buChar char="•"/>
            </a:pPr>
            <a:r>
              <a:rPr lang="is-IS" sz="2000" dirty="0"/>
              <a:t>... </a:t>
            </a:r>
            <a:r>
              <a:rPr lang="en-US" sz="2000" dirty="0"/>
              <a:t>t</a:t>
            </a:r>
            <a:r>
              <a:rPr lang="is-IS" sz="2000" dirty="0"/>
              <a:t>hese values are “internal”, i.e. </a:t>
            </a:r>
            <a:r>
              <a:rPr lang="en-US" sz="2000" b="1" dirty="0"/>
              <a:t>e</a:t>
            </a:r>
            <a:r>
              <a:rPr lang="is-IS" sz="2000" b="1" dirty="0"/>
              <a:t>pistemic </a:t>
            </a:r>
            <a:r>
              <a:rPr lang="is-IS" sz="2000" dirty="0"/>
              <a:t>(and not moral, ethical, social etc.)</a:t>
            </a:r>
          </a:p>
        </p:txBody>
      </p:sp>
      <p:sp>
        <p:nvSpPr>
          <p:cNvPr id="20" name="TextBox 19"/>
          <p:cNvSpPr txBox="1"/>
          <p:nvPr/>
        </p:nvSpPr>
        <p:spPr>
          <a:xfrm>
            <a:off x="377344" y="3430148"/>
            <a:ext cx="8049175" cy="1323439"/>
          </a:xfrm>
          <a:prstGeom prst="rect">
            <a:avLst/>
          </a:prstGeom>
          <a:noFill/>
        </p:spPr>
        <p:txBody>
          <a:bodyPr wrap="square" rtlCol="0">
            <a:spAutoFit/>
          </a:bodyPr>
          <a:lstStyle/>
          <a:p>
            <a:r>
              <a:rPr lang="en-US" sz="2000" b="1" dirty="0"/>
              <a:t>Kuhn’s account is based on </a:t>
            </a:r>
            <a:r>
              <a:rPr lang="is-IS" sz="2000" b="1" dirty="0"/>
              <a:t>…</a:t>
            </a:r>
            <a:endParaRPr lang="en-US" sz="2000" b="1" dirty="0"/>
          </a:p>
          <a:p>
            <a:pPr marL="342900" indent="-342900">
              <a:buFont typeface="Arial"/>
              <a:buChar char="•"/>
            </a:pPr>
            <a:r>
              <a:rPr lang="is-IS" sz="2000" dirty="0"/>
              <a:t>… </a:t>
            </a:r>
            <a:r>
              <a:rPr lang="en-US" sz="2000" dirty="0"/>
              <a:t>his model of scientific change</a:t>
            </a:r>
          </a:p>
          <a:p>
            <a:pPr marL="342900" indent="-342900">
              <a:buFont typeface="Arial"/>
              <a:buChar char="•"/>
            </a:pPr>
            <a:r>
              <a:rPr lang="is-IS" sz="2000" dirty="0"/>
              <a:t>… a rejection of the context of discovery/justification distinction</a:t>
            </a:r>
          </a:p>
          <a:p>
            <a:pPr marL="342900" indent="-342900">
              <a:buFont typeface="Arial"/>
              <a:buChar char="•"/>
            </a:pPr>
            <a:r>
              <a:rPr lang="is-IS" sz="2000" dirty="0"/>
              <a:t>... the insight that strict methodological rules are insufficient </a:t>
            </a:r>
          </a:p>
        </p:txBody>
      </p:sp>
    </p:spTree>
    <p:extLst>
      <p:ext uri="{BB962C8B-B14F-4D97-AF65-F5344CB8AC3E}">
        <p14:creationId xmlns:p14="http://schemas.microsoft.com/office/powerpoint/2010/main" val="1149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306903" y="152424"/>
            <a:ext cx="8452941" cy="1077218"/>
          </a:xfrm>
          <a:prstGeom prst="rect">
            <a:avLst/>
          </a:prstGeom>
          <a:noFill/>
        </p:spPr>
        <p:txBody>
          <a:bodyPr wrap="square" rtlCol="0">
            <a:spAutoFit/>
          </a:bodyPr>
          <a:lstStyle/>
          <a:p>
            <a:pPr algn="ctr"/>
            <a:r>
              <a:rPr lang="en-US" sz="3200" b="1" dirty="0"/>
              <a:t>Paul </a:t>
            </a:r>
            <a:r>
              <a:rPr lang="en-US" sz="3200" b="1" dirty="0" err="1"/>
              <a:t>Feyerabend’s</a:t>
            </a:r>
            <a:r>
              <a:rPr lang="en-US" sz="3200" b="1" dirty="0"/>
              <a:t> anarchist methodology of science</a:t>
            </a:r>
          </a:p>
        </p:txBody>
      </p:sp>
      <p:sp>
        <p:nvSpPr>
          <p:cNvPr id="5" name="Rectangle 3">
            <a:extLst>
              <a:ext uri="{FF2B5EF4-FFF2-40B4-BE49-F238E27FC236}">
                <a16:creationId xmlns:a16="http://schemas.microsoft.com/office/drawing/2014/main" id="{94FB4BD9-2C55-6940-BAC0-7E1CE231C147}"/>
              </a:ext>
            </a:extLst>
          </p:cNvPr>
          <p:cNvSpPr/>
          <p:nvPr/>
        </p:nvSpPr>
        <p:spPr>
          <a:xfrm>
            <a:off x="7081467" y="3728526"/>
            <a:ext cx="2025986" cy="646331"/>
          </a:xfrm>
          <a:prstGeom prst="rect">
            <a:avLst/>
          </a:prstGeom>
        </p:spPr>
        <p:txBody>
          <a:bodyPr wrap="square">
            <a:spAutoFit/>
          </a:bodyPr>
          <a:lstStyle/>
          <a:p>
            <a:pPr algn="ctr"/>
            <a:r>
              <a:rPr lang="en-US" dirty="0"/>
              <a:t>Paul K. </a:t>
            </a:r>
            <a:r>
              <a:rPr lang="en-US" dirty="0" err="1"/>
              <a:t>Feyerabend</a:t>
            </a:r>
            <a:endParaRPr lang="en-US" dirty="0"/>
          </a:p>
          <a:p>
            <a:pPr algn="ctr"/>
            <a:r>
              <a:rPr lang="en-US" dirty="0"/>
              <a:t>1924–1994</a:t>
            </a:r>
          </a:p>
        </p:txBody>
      </p:sp>
      <p:pic>
        <p:nvPicPr>
          <p:cNvPr id="6" name="Picture 2" descr="ildergebnis für paul feyerabend">
            <a:hlinkClick r:id="rId2"/>
            <a:extLst>
              <a:ext uri="{FF2B5EF4-FFF2-40B4-BE49-F238E27FC236}">
                <a16:creationId xmlns:a16="http://schemas.microsoft.com/office/drawing/2014/main" id="{65530530-5EFC-3644-8AC3-3291CE3AD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274" y="1305644"/>
            <a:ext cx="1574570" cy="2370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Against Method.jpg">
            <a:extLst>
              <a:ext uri="{FF2B5EF4-FFF2-40B4-BE49-F238E27FC236}">
                <a16:creationId xmlns:a16="http://schemas.microsoft.com/office/drawing/2014/main" id="{F0F62D62-6DF7-0946-B8EB-23C029933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693" y="1910302"/>
            <a:ext cx="1383434" cy="21028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315FD5B5-338D-AC4D-B847-BEFEB242ABAE}"/>
              </a:ext>
            </a:extLst>
          </p:cNvPr>
          <p:cNvSpPr/>
          <p:nvPr/>
        </p:nvSpPr>
        <p:spPr>
          <a:xfrm>
            <a:off x="5191465" y="4073855"/>
            <a:ext cx="2208041" cy="1477328"/>
          </a:xfrm>
          <a:prstGeom prst="rect">
            <a:avLst/>
          </a:prstGeom>
        </p:spPr>
        <p:txBody>
          <a:bodyPr wrap="square">
            <a:spAutoFit/>
          </a:bodyPr>
          <a:lstStyle/>
          <a:p>
            <a:pPr algn="ctr"/>
            <a:r>
              <a:rPr lang="en-US" i="1" dirty="0"/>
              <a:t>Against Method: </a:t>
            </a:r>
            <a:r>
              <a:rPr lang="de-CH" i="1" dirty="0"/>
              <a:t>Outline </a:t>
            </a:r>
            <a:r>
              <a:rPr lang="de-CH" i="1" dirty="0" err="1"/>
              <a:t>of</a:t>
            </a:r>
            <a:r>
              <a:rPr lang="de-CH" i="1" dirty="0"/>
              <a:t> an </a:t>
            </a:r>
            <a:r>
              <a:rPr lang="de-CH" i="1" dirty="0" err="1"/>
              <a:t>Anarchistic</a:t>
            </a:r>
            <a:r>
              <a:rPr lang="de-CH" i="1" dirty="0"/>
              <a:t> </a:t>
            </a:r>
            <a:r>
              <a:rPr lang="de-CH" i="1" dirty="0" err="1"/>
              <a:t>Theory</a:t>
            </a:r>
            <a:r>
              <a:rPr lang="de-CH" i="1" dirty="0"/>
              <a:t> </a:t>
            </a:r>
            <a:r>
              <a:rPr lang="de-CH" i="1" dirty="0" err="1"/>
              <a:t>of</a:t>
            </a:r>
            <a:r>
              <a:rPr lang="de-CH" i="1" dirty="0"/>
              <a:t> Knowledge</a:t>
            </a:r>
            <a:endParaRPr lang="en-US" i="1" dirty="0"/>
          </a:p>
          <a:p>
            <a:pPr algn="ctr"/>
            <a:r>
              <a:rPr lang="en-US" i="1" dirty="0"/>
              <a:t>1975</a:t>
            </a:r>
          </a:p>
        </p:txBody>
      </p:sp>
      <p:sp>
        <p:nvSpPr>
          <p:cNvPr id="11" name="Rechteck 10">
            <a:extLst>
              <a:ext uri="{FF2B5EF4-FFF2-40B4-BE49-F238E27FC236}">
                <a16:creationId xmlns:a16="http://schemas.microsoft.com/office/drawing/2014/main" id="{751AA65A-A802-3843-98B9-86BE3565E257}"/>
              </a:ext>
            </a:extLst>
          </p:cNvPr>
          <p:cNvSpPr/>
          <p:nvPr/>
        </p:nvSpPr>
        <p:spPr>
          <a:xfrm>
            <a:off x="426378" y="1340207"/>
            <a:ext cx="4682917" cy="480131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a:t>
            </a:r>
            <a:r>
              <a:rPr lang="de-CH" dirty="0"/>
              <a:t>The </a:t>
            </a:r>
            <a:r>
              <a:rPr lang="de-CH" dirty="0" err="1"/>
              <a:t>idea</a:t>
            </a:r>
            <a:r>
              <a:rPr lang="de-CH" dirty="0"/>
              <a:t> </a:t>
            </a:r>
            <a:r>
              <a:rPr lang="de-CH" dirty="0" err="1"/>
              <a:t>of</a:t>
            </a:r>
            <a:r>
              <a:rPr lang="de-CH" dirty="0"/>
              <a:t> a </a:t>
            </a:r>
            <a:r>
              <a:rPr lang="de-CH" dirty="0" err="1"/>
              <a:t>method</a:t>
            </a:r>
            <a:r>
              <a:rPr lang="de-CH" dirty="0"/>
              <a:t> </a:t>
            </a:r>
            <a:r>
              <a:rPr lang="de-CH" dirty="0" err="1"/>
              <a:t>that</a:t>
            </a:r>
            <a:r>
              <a:rPr lang="de-CH" dirty="0"/>
              <a:t> </a:t>
            </a:r>
            <a:r>
              <a:rPr lang="de-CH" dirty="0" err="1"/>
              <a:t>contains</a:t>
            </a:r>
            <a:r>
              <a:rPr lang="de-CH" dirty="0"/>
              <a:t> firm, </a:t>
            </a:r>
            <a:r>
              <a:rPr lang="de-CH" dirty="0" err="1"/>
              <a:t>unchanging</a:t>
            </a:r>
            <a:r>
              <a:rPr lang="de-CH" dirty="0"/>
              <a:t>, </a:t>
            </a:r>
            <a:r>
              <a:rPr lang="de-CH" dirty="0" err="1"/>
              <a:t>and</a:t>
            </a:r>
            <a:r>
              <a:rPr lang="de-CH" dirty="0"/>
              <a:t> </a:t>
            </a:r>
            <a:r>
              <a:rPr lang="de-CH" dirty="0" err="1"/>
              <a:t>absolutely</a:t>
            </a:r>
            <a:r>
              <a:rPr lang="de-CH" dirty="0"/>
              <a:t> </a:t>
            </a:r>
            <a:r>
              <a:rPr lang="de-CH" dirty="0" err="1"/>
              <a:t>binding</a:t>
            </a:r>
            <a:r>
              <a:rPr lang="de-CH" dirty="0"/>
              <a:t> </a:t>
            </a:r>
            <a:r>
              <a:rPr lang="de-CH" dirty="0" err="1"/>
              <a:t>principles</a:t>
            </a:r>
            <a:r>
              <a:rPr lang="de-CH" dirty="0"/>
              <a:t> </a:t>
            </a:r>
            <a:r>
              <a:rPr lang="de-CH" dirty="0" err="1"/>
              <a:t>for</a:t>
            </a:r>
            <a:r>
              <a:rPr lang="de-CH" dirty="0"/>
              <a:t> </a:t>
            </a:r>
            <a:r>
              <a:rPr lang="de-CH" dirty="0" err="1"/>
              <a:t>conducting</a:t>
            </a:r>
            <a:r>
              <a:rPr lang="de-CH" dirty="0"/>
              <a:t> </a:t>
            </a:r>
            <a:r>
              <a:rPr lang="de-CH" dirty="0" err="1"/>
              <a:t>the</a:t>
            </a:r>
            <a:r>
              <a:rPr lang="de-CH" dirty="0"/>
              <a:t> </a:t>
            </a:r>
            <a:r>
              <a:rPr lang="de-CH" dirty="0" err="1"/>
              <a:t>business</a:t>
            </a:r>
            <a:r>
              <a:rPr lang="de-CH" dirty="0"/>
              <a:t> </a:t>
            </a:r>
            <a:r>
              <a:rPr lang="de-CH" dirty="0" err="1"/>
              <a:t>of</a:t>
            </a:r>
            <a:r>
              <a:rPr lang="de-CH" dirty="0"/>
              <a:t> </a:t>
            </a:r>
            <a:r>
              <a:rPr lang="de-CH" dirty="0" err="1"/>
              <a:t>science</a:t>
            </a:r>
            <a:r>
              <a:rPr lang="de-CH" dirty="0"/>
              <a:t> </a:t>
            </a:r>
            <a:r>
              <a:rPr lang="de-CH" dirty="0" err="1"/>
              <a:t>meets</a:t>
            </a:r>
            <a:r>
              <a:rPr lang="de-CH" dirty="0"/>
              <a:t> </a:t>
            </a:r>
            <a:r>
              <a:rPr lang="de-CH" dirty="0" err="1"/>
              <a:t>considerable</a:t>
            </a:r>
            <a:r>
              <a:rPr lang="de-CH" dirty="0"/>
              <a:t> </a:t>
            </a:r>
            <a:r>
              <a:rPr lang="de-CH" dirty="0" err="1"/>
              <a:t>difficulty</a:t>
            </a:r>
            <a:r>
              <a:rPr lang="de-CH" dirty="0"/>
              <a:t> </a:t>
            </a:r>
            <a:r>
              <a:rPr lang="de-CH" dirty="0" err="1"/>
              <a:t>when</a:t>
            </a:r>
            <a:r>
              <a:rPr lang="de-CH" dirty="0"/>
              <a:t> </a:t>
            </a:r>
            <a:r>
              <a:rPr lang="de-CH" dirty="0" err="1"/>
              <a:t>confronted</a:t>
            </a:r>
            <a:r>
              <a:rPr lang="de-CH" dirty="0"/>
              <a:t> </a:t>
            </a:r>
            <a:r>
              <a:rPr lang="de-CH" dirty="0" err="1"/>
              <a:t>with</a:t>
            </a:r>
            <a:r>
              <a:rPr lang="de-CH" dirty="0"/>
              <a:t> </a:t>
            </a:r>
            <a:r>
              <a:rPr lang="de-CH" dirty="0" err="1"/>
              <a:t>the</a:t>
            </a:r>
            <a:r>
              <a:rPr lang="de-CH" dirty="0"/>
              <a:t> </a:t>
            </a:r>
            <a:r>
              <a:rPr lang="de-CH" dirty="0" err="1"/>
              <a:t>results</a:t>
            </a:r>
            <a:r>
              <a:rPr lang="de-CH" dirty="0"/>
              <a:t> </a:t>
            </a:r>
            <a:r>
              <a:rPr lang="de-CH" dirty="0" err="1"/>
              <a:t>of</a:t>
            </a:r>
            <a:r>
              <a:rPr lang="de-CH" dirty="0"/>
              <a:t> </a:t>
            </a:r>
            <a:r>
              <a:rPr lang="de-CH" dirty="0" err="1"/>
              <a:t>historical</a:t>
            </a:r>
            <a:r>
              <a:rPr lang="de-CH" dirty="0"/>
              <a:t> </a:t>
            </a:r>
            <a:r>
              <a:rPr lang="de-CH" dirty="0" err="1"/>
              <a:t>research</a:t>
            </a:r>
            <a:r>
              <a:rPr lang="de-CH" dirty="0"/>
              <a:t>. </a:t>
            </a:r>
            <a:r>
              <a:rPr lang="de-CH" dirty="0" err="1"/>
              <a:t>We</a:t>
            </a:r>
            <a:r>
              <a:rPr lang="de-CH" dirty="0"/>
              <a:t> find, </a:t>
            </a:r>
            <a:r>
              <a:rPr lang="de-CH" dirty="0" err="1"/>
              <a:t>then</a:t>
            </a:r>
            <a:r>
              <a:rPr lang="de-CH" dirty="0"/>
              <a:t>, </a:t>
            </a:r>
            <a:r>
              <a:rPr lang="de-CH" dirty="0" err="1"/>
              <a:t>that</a:t>
            </a:r>
            <a:r>
              <a:rPr lang="de-CH" dirty="0"/>
              <a:t> </a:t>
            </a:r>
            <a:r>
              <a:rPr lang="de-CH" dirty="0" err="1"/>
              <a:t>there</a:t>
            </a:r>
            <a:r>
              <a:rPr lang="de-CH" dirty="0"/>
              <a:t> </a:t>
            </a:r>
            <a:r>
              <a:rPr lang="de-CH" dirty="0" err="1"/>
              <a:t>is</a:t>
            </a:r>
            <a:r>
              <a:rPr lang="de-CH" dirty="0"/>
              <a:t> not a </a:t>
            </a:r>
            <a:r>
              <a:rPr lang="de-CH" dirty="0" err="1"/>
              <a:t>single</a:t>
            </a:r>
            <a:r>
              <a:rPr lang="de-CH" dirty="0"/>
              <a:t> </a:t>
            </a:r>
            <a:r>
              <a:rPr lang="de-CH" dirty="0" err="1"/>
              <a:t>rule</a:t>
            </a:r>
            <a:r>
              <a:rPr lang="de-CH" dirty="0"/>
              <a:t>, </a:t>
            </a:r>
            <a:r>
              <a:rPr lang="de-CH" dirty="0" err="1"/>
              <a:t>however</a:t>
            </a:r>
            <a:r>
              <a:rPr lang="de-CH" dirty="0"/>
              <a:t> plausible, </a:t>
            </a:r>
            <a:r>
              <a:rPr lang="de-CH" dirty="0" err="1"/>
              <a:t>and</a:t>
            </a:r>
            <a:r>
              <a:rPr lang="de-CH" dirty="0"/>
              <a:t> </a:t>
            </a:r>
            <a:r>
              <a:rPr lang="de-CH" dirty="0" err="1"/>
              <a:t>however</a:t>
            </a:r>
            <a:r>
              <a:rPr lang="de-CH" dirty="0"/>
              <a:t> </a:t>
            </a:r>
            <a:r>
              <a:rPr lang="de-CH" dirty="0" err="1"/>
              <a:t>firmly</a:t>
            </a:r>
            <a:r>
              <a:rPr lang="de-CH" dirty="0"/>
              <a:t> </a:t>
            </a:r>
            <a:r>
              <a:rPr lang="de-CH" dirty="0" err="1"/>
              <a:t>grounded</a:t>
            </a:r>
            <a:r>
              <a:rPr lang="de-CH" dirty="0"/>
              <a:t> in </a:t>
            </a:r>
            <a:r>
              <a:rPr lang="de-CH" dirty="0" err="1"/>
              <a:t>epistemology</a:t>
            </a:r>
            <a:r>
              <a:rPr lang="de-CH" dirty="0"/>
              <a:t>, </a:t>
            </a:r>
            <a:r>
              <a:rPr lang="de-CH" dirty="0" err="1"/>
              <a:t>that</a:t>
            </a:r>
            <a:r>
              <a:rPr lang="de-CH" dirty="0"/>
              <a:t> </a:t>
            </a:r>
            <a:r>
              <a:rPr lang="de-CH" dirty="0" err="1"/>
              <a:t>is</a:t>
            </a:r>
            <a:r>
              <a:rPr lang="de-CH" dirty="0"/>
              <a:t> not </a:t>
            </a:r>
            <a:r>
              <a:rPr lang="de-CH" dirty="0" err="1"/>
              <a:t>violated</a:t>
            </a:r>
            <a:r>
              <a:rPr lang="de-CH" dirty="0"/>
              <a:t> at </a:t>
            </a:r>
            <a:r>
              <a:rPr lang="de-CH" dirty="0" err="1"/>
              <a:t>some</a:t>
            </a:r>
            <a:r>
              <a:rPr lang="de-CH" dirty="0"/>
              <a:t> time </a:t>
            </a:r>
            <a:r>
              <a:rPr lang="de-CH" dirty="0" err="1"/>
              <a:t>or</a:t>
            </a:r>
            <a:r>
              <a:rPr lang="de-CH" dirty="0"/>
              <a:t> </a:t>
            </a:r>
            <a:r>
              <a:rPr lang="de-CH" dirty="0" err="1"/>
              <a:t>other</a:t>
            </a:r>
            <a:r>
              <a:rPr lang="de-CH" dirty="0"/>
              <a:t>. </a:t>
            </a:r>
            <a:r>
              <a:rPr lang="de-CH" dirty="0" err="1"/>
              <a:t>We</a:t>
            </a:r>
            <a:r>
              <a:rPr lang="de-CH" dirty="0"/>
              <a:t> find, </a:t>
            </a:r>
            <a:r>
              <a:rPr lang="de-CH" dirty="0" err="1"/>
              <a:t>then</a:t>
            </a:r>
            <a:r>
              <a:rPr lang="de-CH" dirty="0"/>
              <a:t>, </a:t>
            </a:r>
            <a:r>
              <a:rPr lang="de-CH" dirty="0" err="1"/>
              <a:t>that</a:t>
            </a:r>
            <a:r>
              <a:rPr lang="de-CH" dirty="0"/>
              <a:t> </a:t>
            </a:r>
            <a:r>
              <a:rPr lang="de-CH" dirty="0" err="1"/>
              <a:t>there</a:t>
            </a:r>
            <a:r>
              <a:rPr lang="de-CH" dirty="0"/>
              <a:t> </a:t>
            </a:r>
            <a:r>
              <a:rPr lang="de-CH" dirty="0" err="1"/>
              <a:t>is</a:t>
            </a:r>
            <a:r>
              <a:rPr lang="de-CH" dirty="0"/>
              <a:t> not a </a:t>
            </a:r>
            <a:r>
              <a:rPr lang="de-CH" dirty="0" err="1"/>
              <a:t>single</a:t>
            </a:r>
            <a:r>
              <a:rPr lang="de-CH" dirty="0"/>
              <a:t> </a:t>
            </a:r>
            <a:r>
              <a:rPr lang="de-CH" dirty="0" err="1"/>
              <a:t>rule</a:t>
            </a:r>
            <a:r>
              <a:rPr lang="de-CH" dirty="0"/>
              <a:t>, </a:t>
            </a:r>
            <a:r>
              <a:rPr lang="de-CH" dirty="0" err="1"/>
              <a:t>however</a:t>
            </a:r>
            <a:r>
              <a:rPr lang="de-CH" dirty="0"/>
              <a:t> plausible, </a:t>
            </a:r>
            <a:r>
              <a:rPr lang="de-CH" dirty="0" err="1"/>
              <a:t>and</a:t>
            </a:r>
            <a:r>
              <a:rPr lang="de-CH" dirty="0"/>
              <a:t> </a:t>
            </a:r>
            <a:r>
              <a:rPr lang="de-CH" dirty="0" err="1"/>
              <a:t>however</a:t>
            </a:r>
            <a:r>
              <a:rPr lang="de-CH" dirty="0"/>
              <a:t> </a:t>
            </a:r>
            <a:r>
              <a:rPr lang="de-CH" dirty="0" err="1"/>
              <a:t>firmly</a:t>
            </a:r>
            <a:r>
              <a:rPr lang="de-CH" dirty="0"/>
              <a:t> </a:t>
            </a:r>
            <a:r>
              <a:rPr lang="de-CH" dirty="0" err="1"/>
              <a:t>grounded</a:t>
            </a:r>
            <a:r>
              <a:rPr lang="de-CH" dirty="0"/>
              <a:t> in </a:t>
            </a:r>
            <a:r>
              <a:rPr lang="de-CH" dirty="0" err="1"/>
              <a:t>epistemology</a:t>
            </a:r>
            <a:r>
              <a:rPr lang="de-CH" dirty="0"/>
              <a:t>, </a:t>
            </a:r>
            <a:r>
              <a:rPr lang="de-CH" dirty="0" err="1"/>
              <a:t>that</a:t>
            </a:r>
            <a:r>
              <a:rPr lang="de-CH" dirty="0"/>
              <a:t> </a:t>
            </a:r>
            <a:r>
              <a:rPr lang="de-CH" dirty="0" err="1"/>
              <a:t>is</a:t>
            </a:r>
            <a:r>
              <a:rPr lang="de-CH" dirty="0"/>
              <a:t> not </a:t>
            </a:r>
            <a:r>
              <a:rPr lang="de-CH" dirty="0" err="1"/>
              <a:t>violated</a:t>
            </a:r>
            <a:r>
              <a:rPr lang="de-CH" dirty="0"/>
              <a:t> at </a:t>
            </a:r>
            <a:r>
              <a:rPr lang="de-CH" dirty="0" err="1"/>
              <a:t>some</a:t>
            </a:r>
            <a:r>
              <a:rPr lang="de-CH" dirty="0"/>
              <a:t> time </a:t>
            </a:r>
            <a:r>
              <a:rPr lang="de-CH" dirty="0" err="1"/>
              <a:t>or</a:t>
            </a:r>
            <a:r>
              <a:rPr lang="de-CH" dirty="0"/>
              <a:t> </a:t>
            </a:r>
            <a:r>
              <a:rPr lang="de-CH" dirty="0" err="1"/>
              <a:t>other</a:t>
            </a:r>
            <a:r>
              <a:rPr lang="de-CH" dirty="0"/>
              <a:t>. </a:t>
            </a:r>
            <a:r>
              <a:rPr lang="de-CH" dirty="0" err="1"/>
              <a:t>It</a:t>
            </a:r>
            <a:r>
              <a:rPr lang="de-CH" dirty="0"/>
              <a:t> </a:t>
            </a:r>
            <a:r>
              <a:rPr lang="de-CH" dirty="0" err="1"/>
              <a:t>becomes</a:t>
            </a:r>
            <a:r>
              <a:rPr lang="de-CH" dirty="0"/>
              <a:t> evident </a:t>
            </a:r>
            <a:r>
              <a:rPr lang="de-CH" dirty="0" err="1"/>
              <a:t>that</a:t>
            </a:r>
            <a:r>
              <a:rPr lang="de-CH" dirty="0"/>
              <a:t> such </a:t>
            </a:r>
            <a:r>
              <a:rPr lang="de-CH" dirty="0" err="1"/>
              <a:t>violations</a:t>
            </a:r>
            <a:r>
              <a:rPr lang="de-CH" dirty="0"/>
              <a:t> </a:t>
            </a:r>
            <a:r>
              <a:rPr lang="de-CH" dirty="0" err="1"/>
              <a:t>are</a:t>
            </a:r>
            <a:r>
              <a:rPr lang="de-CH" dirty="0"/>
              <a:t> not </a:t>
            </a:r>
            <a:r>
              <a:rPr lang="de-CH" dirty="0" err="1"/>
              <a:t>accidental</a:t>
            </a:r>
            <a:r>
              <a:rPr lang="de-CH" dirty="0"/>
              <a:t> </a:t>
            </a:r>
            <a:r>
              <a:rPr lang="de-CH" dirty="0" err="1"/>
              <a:t>events</a:t>
            </a:r>
            <a:r>
              <a:rPr lang="de-CH" dirty="0"/>
              <a:t>, </a:t>
            </a:r>
            <a:r>
              <a:rPr lang="de-CH" dirty="0" err="1"/>
              <a:t>they</a:t>
            </a:r>
            <a:r>
              <a:rPr lang="de-CH" dirty="0"/>
              <a:t> </a:t>
            </a:r>
            <a:r>
              <a:rPr lang="de-CH" dirty="0" err="1"/>
              <a:t>are</a:t>
            </a:r>
            <a:r>
              <a:rPr lang="de-CH" dirty="0"/>
              <a:t> not </a:t>
            </a:r>
            <a:r>
              <a:rPr lang="de-CH" dirty="0" err="1"/>
              <a:t>results</a:t>
            </a:r>
            <a:r>
              <a:rPr lang="de-CH" dirty="0"/>
              <a:t> </a:t>
            </a:r>
            <a:r>
              <a:rPr lang="de-CH" dirty="0" err="1"/>
              <a:t>of</a:t>
            </a:r>
            <a:r>
              <a:rPr lang="de-CH" dirty="0"/>
              <a:t> </a:t>
            </a:r>
            <a:r>
              <a:rPr lang="de-CH" dirty="0" err="1"/>
              <a:t>insufficient</a:t>
            </a:r>
            <a:r>
              <a:rPr lang="de-CH" dirty="0"/>
              <a:t> </a:t>
            </a:r>
            <a:r>
              <a:rPr lang="de-CH" dirty="0" err="1"/>
              <a:t>knowledge</a:t>
            </a:r>
            <a:r>
              <a:rPr lang="de-CH" dirty="0"/>
              <a:t> </a:t>
            </a:r>
            <a:r>
              <a:rPr lang="de-CH" dirty="0" err="1"/>
              <a:t>or</a:t>
            </a:r>
            <a:r>
              <a:rPr lang="de-CH" dirty="0"/>
              <a:t> </a:t>
            </a:r>
            <a:r>
              <a:rPr lang="de-CH" dirty="0" err="1"/>
              <a:t>of</a:t>
            </a:r>
            <a:r>
              <a:rPr lang="de-CH" dirty="0"/>
              <a:t> </a:t>
            </a:r>
            <a:r>
              <a:rPr lang="de-CH" dirty="0" err="1"/>
              <a:t>inattention</a:t>
            </a:r>
            <a:r>
              <a:rPr lang="de-CH" dirty="0"/>
              <a:t> </a:t>
            </a:r>
            <a:r>
              <a:rPr lang="de-CH" dirty="0" err="1"/>
              <a:t>which</a:t>
            </a:r>
            <a:r>
              <a:rPr lang="de-CH" dirty="0"/>
              <a:t> </a:t>
            </a:r>
            <a:r>
              <a:rPr lang="de-CH" dirty="0" err="1"/>
              <a:t>might</a:t>
            </a:r>
            <a:r>
              <a:rPr lang="de-CH" dirty="0"/>
              <a:t> </a:t>
            </a:r>
            <a:r>
              <a:rPr lang="de-CH" dirty="0" err="1"/>
              <a:t>have</a:t>
            </a:r>
            <a:r>
              <a:rPr lang="de-CH" dirty="0"/>
              <a:t> </a:t>
            </a:r>
            <a:r>
              <a:rPr lang="de-CH" dirty="0" err="1"/>
              <a:t>been</a:t>
            </a:r>
            <a:r>
              <a:rPr lang="de-CH" dirty="0"/>
              <a:t> </a:t>
            </a:r>
            <a:r>
              <a:rPr lang="de-CH" dirty="0" err="1"/>
              <a:t>avoided</a:t>
            </a:r>
            <a:r>
              <a:rPr lang="de-CH" dirty="0"/>
              <a:t>. On </a:t>
            </a:r>
            <a:r>
              <a:rPr lang="de-CH" dirty="0" err="1"/>
              <a:t>the</a:t>
            </a:r>
            <a:r>
              <a:rPr lang="de-CH" dirty="0"/>
              <a:t> </a:t>
            </a:r>
            <a:r>
              <a:rPr lang="de-CH" dirty="0" err="1"/>
              <a:t>contrary</a:t>
            </a:r>
            <a:r>
              <a:rPr lang="de-CH" dirty="0"/>
              <a:t>, </a:t>
            </a:r>
            <a:r>
              <a:rPr lang="de-CH" dirty="0" err="1"/>
              <a:t>we</a:t>
            </a:r>
            <a:r>
              <a:rPr lang="de-CH" dirty="0"/>
              <a:t> </a:t>
            </a:r>
            <a:r>
              <a:rPr lang="de-CH" dirty="0" err="1"/>
              <a:t>see</a:t>
            </a:r>
            <a:r>
              <a:rPr lang="de-CH" dirty="0"/>
              <a:t> </a:t>
            </a:r>
            <a:r>
              <a:rPr lang="de-CH" dirty="0" err="1"/>
              <a:t>that</a:t>
            </a:r>
            <a:r>
              <a:rPr lang="de-CH" dirty="0"/>
              <a:t> </a:t>
            </a:r>
            <a:r>
              <a:rPr lang="de-CH" dirty="0" err="1"/>
              <a:t>they</a:t>
            </a:r>
            <a:r>
              <a:rPr lang="de-CH" dirty="0"/>
              <a:t> </a:t>
            </a:r>
            <a:r>
              <a:rPr lang="de-CH" dirty="0" err="1"/>
              <a:t>are</a:t>
            </a:r>
            <a:r>
              <a:rPr lang="de-CH" dirty="0"/>
              <a:t> </a:t>
            </a:r>
            <a:r>
              <a:rPr lang="de-CH" dirty="0" err="1"/>
              <a:t>necessary</a:t>
            </a:r>
            <a:r>
              <a:rPr lang="de-CH" dirty="0"/>
              <a:t> </a:t>
            </a:r>
            <a:r>
              <a:rPr lang="de-CH" dirty="0" err="1"/>
              <a:t>for</a:t>
            </a:r>
            <a:r>
              <a:rPr lang="de-CH" dirty="0"/>
              <a:t> </a:t>
            </a:r>
            <a:r>
              <a:rPr lang="de-CH" dirty="0" err="1"/>
              <a:t>progress</a:t>
            </a:r>
            <a:r>
              <a:rPr lang="de-CH" dirty="0"/>
              <a:t>.</a:t>
            </a:r>
            <a:r>
              <a:rPr lang="en-US" dirty="0"/>
              <a:t>” </a:t>
            </a:r>
            <a:r>
              <a:rPr lang="en-US" i="1" dirty="0"/>
              <a:t>AM</a:t>
            </a:r>
            <a:r>
              <a:rPr lang="en-US" dirty="0"/>
              <a:t>, Introduction</a:t>
            </a:r>
          </a:p>
        </p:txBody>
      </p:sp>
    </p:spTree>
    <p:extLst>
      <p:ext uri="{BB962C8B-B14F-4D97-AF65-F5344CB8AC3E}">
        <p14:creationId xmlns:p14="http://schemas.microsoft.com/office/powerpoint/2010/main" val="201027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306903" y="152424"/>
            <a:ext cx="8452941" cy="1077218"/>
          </a:xfrm>
          <a:prstGeom prst="rect">
            <a:avLst/>
          </a:prstGeom>
          <a:noFill/>
        </p:spPr>
        <p:txBody>
          <a:bodyPr wrap="square" rtlCol="0">
            <a:spAutoFit/>
          </a:bodyPr>
          <a:lstStyle/>
          <a:p>
            <a:pPr algn="ctr"/>
            <a:r>
              <a:rPr lang="en-US" sz="3200" b="1" dirty="0"/>
              <a:t>The Strong Program in the Sociology of Knowledge (The Edinburgh School)</a:t>
            </a:r>
          </a:p>
        </p:txBody>
      </p:sp>
      <p:pic>
        <p:nvPicPr>
          <p:cNvPr id="4" name="Grafik 3">
            <a:extLst>
              <a:ext uri="{FF2B5EF4-FFF2-40B4-BE49-F238E27FC236}">
                <a16:creationId xmlns:a16="http://schemas.microsoft.com/office/drawing/2014/main" id="{37E8134F-EBDD-F345-A7A1-E5733AAB3452}"/>
              </a:ext>
            </a:extLst>
          </p:cNvPr>
          <p:cNvPicPr>
            <a:picLocks noChangeAspect="1"/>
          </p:cNvPicPr>
          <p:nvPr/>
        </p:nvPicPr>
        <p:blipFill>
          <a:blip r:embed="rId2"/>
          <a:stretch>
            <a:fillRect/>
          </a:stretch>
        </p:blipFill>
        <p:spPr>
          <a:xfrm>
            <a:off x="1772438" y="1398528"/>
            <a:ext cx="5521870" cy="3437635"/>
          </a:xfrm>
          <a:prstGeom prst="rect">
            <a:avLst/>
          </a:prstGeom>
        </p:spPr>
      </p:pic>
      <p:sp>
        <p:nvSpPr>
          <p:cNvPr id="8" name="Rechteck 7">
            <a:extLst>
              <a:ext uri="{FF2B5EF4-FFF2-40B4-BE49-F238E27FC236}">
                <a16:creationId xmlns:a16="http://schemas.microsoft.com/office/drawing/2014/main" id="{94F806C3-955A-4D45-9560-B5D4CD7E46BE}"/>
              </a:ext>
            </a:extLst>
          </p:cNvPr>
          <p:cNvSpPr/>
          <p:nvPr/>
        </p:nvSpPr>
        <p:spPr>
          <a:xfrm>
            <a:off x="836579" y="5005049"/>
            <a:ext cx="7923265" cy="1754326"/>
          </a:xfrm>
          <a:prstGeom prst="rect">
            <a:avLst/>
          </a:prstGeom>
        </p:spPr>
        <p:txBody>
          <a:bodyPr wrap="square">
            <a:spAutoFit/>
          </a:bodyPr>
          <a:lstStyle/>
          <a:p>
            <a:r>
              <a:rPr lang="de-CH" b="1" i="1" dirty="0"/>
              <a:t>Members </a:t>
            </a:r>
            <a:r>
              <a:rPr lang="de-CH" b="1" i="1" dirty="0" err="1"/>
              <a:t>of</a:t>
            </a:r>
            <a:r>
              <a:rPr lang="de-CH" b="1" i="1" dirty="0"/>
              <a:t> </a:t>
            </a:r>
            <a:r>
              <a:rPr lang="de-CH" b="1" i="1" dirty="0" err="1"/>
              <a:t>the</a:t>
            </a:r>
            <a:r>
              <a:rPr lang="de-CH" b="1" i="1" dirty="0"/>
              <a:t> Science Studies Unit at </a:t>
            </a:r>
            <a:r>
              <a:rPr lang="de-CH" b="1" i="1" dirty="0" err="1"/>
              <a:t>the</a:t>
            </a:r>
            <a:r>
              <a:rPr lang="de-CH" b="1" i="1" dirty="0"/>
              <a:t> University </a:t>
            </a:r>
            <a:r>
              <a:rPr lang="de-CH" b="1" i="1" dirty="0" err="1"/>
              <a:t>of</a:t>
            </a:r>
            <a:r>
              <a:rPr lang="de-CH" b="1" i="1" dirty="0"/>
              <a:t> Edinburgh in </a:t>
            </a:r>
            <a:r>
              <a:rPr lang="de-CH" b="1" i="1" dirty="0" err="1"/>
              <a:t>the</a:t>
            </a:r>
            <a:r>
              <a:rPr lang="de-CH" b="1" i="1" dirty="0"/>
              <a:t> </a:t>
            </a:r>
            <a:r>
              <a:rPr lang="de-CH" b="1" i="1" dirty="0" err="1"/>
              <a:t>early</a:t>
            </a:r>
            <a:r>
              <a:rPr lang="de-CH" b="1" i="1" dirty="0"/>
              <a:t> 1980s</a:t>
            </a:r>
            <a:endParaRPr lang="de-CH" dirty="0"/>
          </a:p>
          <a:p>
            <a:r>
              <a:rPr lang="de-CH" i="1" dirty="0"/>
              <a:t>Back </a:t>
            </a:r>
            <a:r>
              <a:rPr lang="de-CH" i="1" dirty="0" err="1"/>
              <a:t>row</a:t>
            </a:r>
            <a:r>
              <a:rPr lang="de-CH" i="1" dirty="0"/>
              <a:t>, </a:t>
            </a:r>
            <a:r>
              <a:rPr lang="de-CH" i="1" dirty="0" err="1"/>
              <a:t>left</a:t>
            </a:r>
            <a:r>
              <a:rPr lang="de-CH" i="1" dirty="0"/>
              <a:t> </a:t>
            </a:r>
            <a:r>
              <a:rPr lang="de-CH" i="1" dirty="0" err="1"/>
              <a:t>to</a:t>
            </a:r>
            <a:r>
              <a:rPr lang="de-CH" i="1" dirty="0"/>
              <a:t> </a:t>
            </a:r>
            <a:r>
              <a:rPr lang="de-CH" i="1" dirty="0" err="1"/>
              <a:t>right</a:t>
            </a:r>
            <a:r>
              <a:rPr lang="de-CH" i="1" dirty="0"/>
              <a:t>: Mike </a:t>
            </a:r>
            <a:r>
              <a:rPr lang="de-CH" i="1" dirty="0" err="1"/>
              <a:t>Barfoot</a:t>
            </a:r>
            <a:r>
              <a:rPr lang="de-CH" i="1" dirty="0"/>
              <a:t>, Steven </a:t>
            </a:r>
            <a:r>
              <a:rPr lang="de-CH" i="1" dirty="0" err="1"/>
              <a:t>Shapin</a:t>
            </a:r>
            <a:r>
              <a:rPr lang="de-CH" i="1" dirty="0"/>
              <a:t>, Carole </a:t>
            </a:r>
            <a:r>
              <a:rPr lang="de-CH" i="1" dirty="0" err="1"/>
              <a:t>Tansley</a:t>
            </a:r>
            <a:r>
              <a:rPr lang="de-CH" i="1" dirty="0"/>
              <a:t>, </a:t>
            </a:r>
            <a:r>
              <a:rPr lang="de-CH" i="1" dirty="0" err="1"/>
              <a:t>Moyra</a:t>
            </a:r>
            <a:r>
              <a:rPr lang="de-CH" i="1" dirty="0"/>
              <a:t> Forrest, Andy Pickering, Dave Smith. Front </a:t>
            </a:r>
            <a:r>
              <a:rPr lang="de-CH" i="1" dirty="0" err="1"/>
              <a:t>row</a:t>
            </a:r>
            <a:r>
              <a:rPr lang="de-CH" i="1" dirty="0"/>
              <a:t>: David Bloor, David Edge, Barry Barnes, David Miller.</a:t>
            </a:r>
          </a:p>
          <a:p>
            <a:pPr algn="r"/>
            <a:r>
              <a:rPr lang="de-CH" i="1" dirty="0"/>
              <a:t>Picture </a:t>
            </a:r>
            <a:r>
              <a:rPr lang="de-CH" i="1" dirty="0" err="1"/>
              <a:t>taken</a:t>
            </a:r>
            <a:r>
              <a:rPr lang="de-CH" i="1" dirty="0"/>
              <a:t> </a:t>
            </a:r>
            <a:r>
              <a:rPr lang="de-CH" i="1" dirty="0" err="1"/>
              <a:t>from</a:t>
            </a:r>
            <a:r>
              <a:rPr lang="de-CH" i="1" dirty="0"/>
              <a:t> </a:t>
            </a:r>
            <a:r>
              <a:rPr lang="de-CH" i="1" dirty="0">
                <a:hlinkClick r:id="rId3"/>
              </a:rPr>
              <a:t>http://</a:t>
            </a:r>
            <a:r>
              <a:rPr lang="de-CH" i="1" dirty="0" err="1">
                <a:hlinkClick r:id="rId3"/>
              </a:rPr>
              <a:t>www.stis.ed.ac.uk</a:t>
            </a:r>
            <a:r>
              <a:rPr lang="de-CH" i="1" dirty="0">
                <a:hlinkClick r:id="rId3"/>
              </a:rPr>
              <a:t>/ssu50</a:t>
            </a:r>
            <a:endParaRPr lang="de-CH" dirty="0"/>
          </a:p>
        </p:txBody>
      </p:sp>
    </p:spTree>
    <p:extLst>
      <p:ext uri="{BB962C8B-B14F-4D97-AF65-F5344CB8AC3E}">
        <p14:creationId xmlns:p14="http://schemas.microsoft.com/office/powerpoint/2010/main" val="90220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71B38E-790E-6E4C-B164-6D27052D6D5F}"/>
              </a:ext>
            </a:extLst>
          </p:cNvPr>
          <p:cNvSpPr txBox="1"/>
          <p:nvPr/>
        </p:nvSpPr>
        <p:spPr>
          <a:xfrm>
            <a:off x="382248" y="327522"/>
            <a:ext cx="8452941" cy="584775"/>
          </a:xfrm>
          <a:prstGeom prst="rect">
            <a:avLst/>
          </a:prstGeom>
          <a:noFill/>
        </p:spPr>
        <p:txBody>
          <a:bodyPr wrap="square" rtlCol="0">
            <a:spAutoFit/>
          </a:bodyPr>
          <a:lstStyle/>
          <a:p>
            <a:pPr algn="ctr"/>
            <a:r>
              <a:rPr lang="en-US" sz="3200" b="1" dirty="0"/>
              <a:t>The Four Principles of the Strong Program</a:t>
            </a:r>
          </a:p>
        </p:txBody>
      </p:sp>
      <p:sp>
        <p:nvSpPr>
          <p:cNvPr id="3" name="Rechteck 2">
            <a:extLst>
              <a:ext uri="{FF2B5EF4-FFF2-40B4-BE49-F238E27FC236}">
                <a16:creationId xmlns:a16="http://schemas.microsoft.com/office/drawing/2014/main" id="{191A60C2-0533-FC41-A9A5-695CFB85D14E}"/>
              </a:ext>
            </a:extLst>
          </p:cNvPr>
          <p:cNvSpPr/>
          <p:nvPr/>
        </p:nvSpPr>
        <p:spPr>
          <a:xfrm>
            <a:off x="306902" y="1247935"/>
            <a:ext cx="8603632" cy="4524315"/>
          </a:xfrm>
          <a:prstGeom prst="rect">
            <a:avLst/>
          </a:prstGeom>
        </p:spPr>
        <p:txBody>
          <a:bodyPr wrap="square">
            <a:spAutoFit/>
          </a:bodyPr>
          <a:lstStyle/>
          <a:p>
            <a:pPr>
              <a:buFont typeface="+mj-lt"/>
              <a:buAutoNum type="arabicPeriod"/>
            </a:pPr>
            <a:r>
              <a:rPr lang="de-CH" sz="2400" i="1" dirty="0" err="1"/>
              <a:t>Causality</a:t>
            </a:r>
            <a:r>
              <a:rPr lang="de-CH" sz="2400" dirty="0"/>
              <a:t>: </a:t>
            </a:r>
            <a:r>
              <a:rPr lang="de-CH" sz="2400" dirty="0" err="1"/>
              <a:t>it</a:t>
            </a:r>
            <a:r>
              <a:rPr lang="de-CH" sz="2400" dirty="0"/>
              <a:t> </a:t>
            </a:r>
            <a:r>
              <a:rPr lang="de-CH" sz="2400" dirty="0" err="1"/>
              <a:t>examines</a:t>
            </a:r>
            <a:r>
              <a:rPr lang="de-CH" sz="2400" dirty="0"/>
              <a:t> </a:t>
            </a:r>
            <a:r>
              <a:rPr lang="de-CH" sz="2400" dirty="0" err="1"/>
              <a:t>the</a:t>
            </a:r>
            <a:r>
              <a:rPr lang="de-CH" sz="2400" dirty="0"/>
              <a:t> </a:t>
            </a:r>
            <a:r>
              <a:rPr lang="de-CH" sz="2400" dirty="0" err="1"/>
              <a:t>conditions</a:t>
            </a:r>
            <a:r>
              <a:rPr lang="de-CH" sz="2400" dirty="0"/>
              <a:t> (</a:t>
            </a:r>
            <a:r>
              <a:rPr lang="de-CH" sz="2400" dirty="0" err="1"/>
              <a:t>psychological</a:t>
            </a:r>
            <a:r>
              <a:rPr lang="de-CH" sz="2400" dirty="0"/>
              <a:t>, </a:t>
            </a:r>
            <a:r>
              <a:rPr lang="de-CH" sz="2400" dirty="0" err="1"/>
              <a:t>social</a:t>
            </a:r>
            <a:r>
              <a:rPr lang="de-CH" sz="2400" dirty="0"/>
              <a:t>, </a:t>
            </a:r>
            <a:r>
              <a:rPr lang="de-CH" sz="2400" dirty="0" err="1"/>
              <a:t>and</a:t>
            </a:r>
            <a:r>
              <a:rPr lang="de-CH" sz="2400" dirty="0"/>
              <a:t> </a:t>
            </a:r>
            <a:r>
              <a:rPr lang="de-CH" sz="2400" dirty="0" err="1"/>
              <a:t>cultural</a:t>
            </a:r>
            <a:r>
              <a:rPr lang="de-CH" sz="2400" dirty="0"/>
              <a:t>) </a:t>
            </a:r>
            <a:r>
              <a:rPr lang="de-CH" sz="2400" dirty="0" err="1"/>
              <a:t>that</a:t>
            </a:r>
            <a:r>
              <a:rPr lang="de-CH" sz="2400" dirty="0"/>
              <a:t> bring </a:t>
            </a:r>
            <a:r>
              <a:rPr lang="de-CH" sz="2400" dirty="0" err="1"/>
              <a:t>about</a:t>
            </a:r>
            <a:r>
              <a:rPr lang="de-CH" sz="2400" dirty="0"/>
              <a:t> </a:t>
            </a:r>
            <a:r>
              <a:rPr lang="de-CH" sz="2400" dirty="0" err="1"/>
              <a:t>claims</a:t>
            </a:r>
            <a:r>
              <a:rPr lang="de-CH" sz="2400" dirty="0"/>
              <a:t> </a:t>
            </a:r>
            <a:r>
              <a:rPr lang="de-CH" sz="2400" dirty="0" err="1"/>
              <a:t>to</a:t>
            </a:r>
            <a:r>
              <a:rPr lang="de-CH" sz="2400" dirty="0"/>
              <a:t> a </a:t>
            </a:r>
            <a:r>
              <a:rPr lang="de-CH" sz="2400" dirty="0" err="1"/>
              <a:t>certain</a:t>
            </a:r>
            <a:r>
              <a:rPr lang="de-CH" sz="2400" dirty="0"/>
              <a:t> </a:t>
            </a:r>
            <a:r>
              <a:rPr lang="de-CH" sz="2400" dirty="0" err="1"/>
              <a:t>kind</a:t>
            </a:r>
            <a:r>
              <a:rPr lang="de-CH" sz="2400" dirty="0"/>
              <a:t> </a:t>
            </a:r>
            <a:r>
              <a:rPr lang="de-CH" sz="2400" dirty="0" err="1"/>
              <a:t>of</a:t>
            </a:r>
            <a:r>
              <a:rPr lang="de-CH" sz="2400" dirty="0"/>
              <a:t> </a:t>
            </a:r>
            <a:r>
              <a:rPr lang="de-CH" sz="2400" dirty="0" err="1"/>
              <a:t>knowledge</a:t>
            </a:r>
            <a:r>
              <a:rPr lang="de-CH" sz="2400" dirty="0"/>
              <a:t>.</a:t>
            </a:r>
          </a:p>
          <a:p>
            <a:pPr>
              <a:buFont typeface="+mj-lt"/>
              <a:buAutoNum type="arabicPeriod"/>
            </a:pPr>
            <a:endParaRPr lang="de-CH" sz="2400" dirty="0"/>
          </a:p>
          <a:p>
            <a:pPr>
              <a:buFont typeface="+mj-lt"/>
              <a:buAutoNum type="arabicPeriod"/>
            </a:pPr>
            <a:r>
              <a:rPr lang="de-CH" sz="2400" i="1" dirty="0"/>
              <a:t> </a:t>
            </a:r>
            <a:r>
              <a:rPr lang="de-CH" sz="2400" i="1" dirty="0" err="1"/>
              <a:t>Impartiality</a:t>
            </a:r>
            <a:r>
              <a:rPr lang="de-CH" sz="2400" dirty="0"/>
              <a:t>: </a:t>
            </a:r>
            <a:r>
              <a:rPr lang="de-CH" sz="2400" dirty="0" err="1"/>
              <a:t>it</a:t>
            </a:r>
            <a:r>
              <a:rPr lang="de-CH" sz="2400" dirty="0"/>
              <a:t> </a:t>
            </a:r>
            <a:r>
              <a:rPr lang="de-CH" sz="2400" dirty="0" err="1"/>
              <a:t>examines</a:t>
            </a:r>
            <a:r>
              <a:rPr lang="de-CH" sz="2400" dirty="0"/>
              <a:t> </a:t>
            </a:r>
            <a:r>
              <a:rPr lang="de-CH" sz="2400" dirty="0" err="1"/>
              <a:t>successful</a:t>
            </a:r>
            <a:r>
              <a:rPr lang="de-CH" sz="2400" dirty="0"/>
              <a:t> </a:t>
            </a:r>
            <a:r>
              <a:rPr lang="de-CH" sz="2400" dirty="0" err="1"/>
              <a:t>as</a:t>
            </a:r>
            <a:r>
              <a:rPr lang="de-CH" sz="2400" dirty="0"/>
              <a:t> </a:t>
            </a:r>
            <a:r>
              <a:rPr lang="de-CH" sz="2400" dirty="0" err="1"/>
              <a:t>well</a:t>
            </a:r>
            <a:r>
              <a:rPr lang="de-CH" sz="2400" dirty="0"/>
              <a:t> </a:t>
            </a:r>
            <a:r>
              <a:rPr lang="de-CH" sz="2400" dirty="0" err="1"/>
              <a:t>as</a:t>
            </a:r>
            <a:r>
              <a:rPr lang="de-CH" sz="2400" dirty="0"/>
              <a:t> </a:t>
            </a:r>
            <a:r>
              <a:rPr lang="de-CH" sz="2400" dirty="0" err="1"/>
              <a:t>unsuccessful</a:t>
            </a:r>
            <a:r>
              <a:rPr lang="de-CH" sz="2400" dirty="0"/>
              <a:t> </a:t>
            </a:r>
            <a:r>
              <a:rPr lang="de-CH" sz="2400" dirty="0" err="1"/>
              <a:t>knowledge</a:t>
            </a:r>
            <a:r>
              <a:rPr lang="de-CH" sz="2400" dirty="0"/>
              <a:t> </a:t>
            </a:r>
            <a:r>
              <a:rPr lang="de-CH" sz="2400" dirty="0" err="1"/>
              <a:t>claims</a:t>
            </a:r>
            <a:r>
              <a:rPr lang="de-CH" sz="2400" dirty="0"/>
              <a:t>.</a:t>
            </a:r>
          </a:p>
          <a:p>
            <a:pPr>
              <a:buFont typeface="+mj-lt"/>
              <a:buAutoNum type="arabicPeriod"/>
            </a:pPr>
            <a:endParaRPr lang="de-CH" sz="2400" dirty="0"/>
          </a:p>
          <a:p>
            <a:pPr>
              <a:buFont typeface="+mj-lt"/>
              <a:buAutoNum type="arabicPeriod"/>
            </a:pPr>
            <a:r>
              <a:rPr lang="de-CH" sz="2400" i="1" dirty="0"/>
              <a:t> </a:t>
            </a:r>
            <a:r>
              <a:rPr lang="de-CH" sz="2400" i="1" dirty="0" err="1"/>
              <a:t>Symmetry</a:t>
            </a:r>
            <a:r>
              <a:rPr lang="de-CH" sz="2400" dirty="0"/>
              <a:t>: </a:t>
            </a:r>
            <a:r>
              <a:rPr lang="de-CH" sz="2400" dirty="0" err="1"/>
              <a:t>the</a:t>
            </a:r>
            <a:r>
              <a:rPr lang="de-CH" sz="2400" dirty="0"/>
              <a:t> same </a:t>
            </a:r>
            <a:r>
              <a:rPr lang="de-CH" sz="2400" dirty="0" err="1"/>
              <a:t>types</a:t>
            </a:r>
            <a:r>
              <a:rPr lang="de-CH" sz="2400" dirty="0"/>
              <a:t> </a:t>
            </a:r>
            <a:r>
              <a:rPr lang="de-CH" sz="2400" dirty="0" err="1"/>
              <a:t>of</a:t>
            </a:r>
            <a:r>
              <a:rPr lang="de-CH" sz="2400" dirty="0"/>
              <a:t> </a:t>
            </a:r>
            <a:r>
              <a:rPr lang="de-CH" sz="2400" dirty="0" err="1"/>
              <a:t>explanations</a:t>
            </a:r>
            <a:r>
              <a:rPr lang="de-CH" sz="2400" dirty="0"/>
              <a:t> </a:t>
            </a:r>
            <a:r>
              <a:rPr lang="de-CH" sz="2400" dirty="0" err="1"/>
              <a:t>are</a:t>
            </a:r>
            <a:r>
              <a:rPr lang="de-CH" sz="2400" dirty="0"/>
              <a:t> </a:t>
            </a:r>
            <a:r>
              <a:rPr lang="de-CH" sz="2400" dirty="0" err="1"/>
              <a:t>used</a:t>
            </a:r>
            <a:r>
              <a:rPr lang="de-CH" sz="2400" dirty="0"/>
              <a:t> </a:t>
            </a:r>
            <a:r>
              <a:rPr lang="de-CH" sz="2400" dirty="0" err="1"/>
              <a:t>for</a:t>
            </a:r>
            <a:r>
              <a:rPr lang="de-CH" sz="2400" dirty="0"/>
              <a:t> </a:t>
            </a:r>
            <a:r>
              <a:rPr lang="de-CH" sz="2400" dirty="0" err="1"/>
              <a:t>successful</a:t>
            </a:r>
            <a:r>
              <a:rPr lang="de-CH" sz="2400" dirty="0"/>
              <a:t> </a:t>
            </a:r>
            <a:r>
              <a:rPr lang="de-CH" sz="2400" dirty="0" err="1"/>
              <a:t>and</a:t>
            </a:r>
            <a:r>
              <a:rPr lang="de-CH" sz="2400" dirty="0"/>
              <a:t> </a:t>
            </a:r>
            <a:r>
              <a:rPr lang="de-CH" sz="2400" dirty="0" err="1"/>
              <a:t>unsuccessful</a:t>
            </a:r>
            <a:r>
              <a:rPr lang="de-CH" sz="2400" dirty="0"/>
              <a:t> </a:t>
            </a:r>
            <a:r>
              <a:rPr lang="de-CH" sz="2400" dirty="0" err="1"/>
              <a:t>knowledge</a:t>
            </a:r>
            <a:r>
              <a:rPr lang="de-CH" sz="2400" dirty="0"/>
              <a:t> </a:t>
            </a:r>
            <a:r>
              <a:rPr lang="de-CH" sz="2400" dirty="0" err="1"/>
              <a:t>claims</a:t>
            </a:r>
            <a:r>
              <a:rPr lang="de-CH" sz="2400" dirty="0"/>
              <a:t> </a:t>
            </a:r>
            <a:r>
              <a:rPr lang="de-CH" sz="2400" dirty="0" err="1"/>
              <a:t>alike</a:t>
            </a:r>
            <a:r>
              <a:rPr lang="de-CH" sz="2400" dirty="0"/>
              <a:t>.</a:t>
            </a:r>
          </a:p>
          <a:p>
            <a:pPr>
              <a:buFont typeface="+mj-lt"/>
              <a:buAutoNum type="arabicPeriod"/>
            </a:pPr>
            <a:endParaRPr lang="de-CH" sz="2400" dirty="0"/>
          </a:p>
          <a:p>
            <a:pPr>
              <a:buFont typeface="+mj-lt"/>
              <a:buAutoNum type="arabicPeriod"/>
            </a:pPr>
            <a:r>
              <a:rPr lang="de-CH" sz="2400" i="1" dirty="0"/>
              <a:t> </a:t>
            </a:r>
            <a:r>
              <a:rPr lang="de-CH" sz="2400" i="1" dirty="0" err="1"/>
              <a:t>Reflexivity</a:t>
            </a:r>
            <a:r>
              <a:rPr lang="de-CH" sz="2400" dirty="0"/>
              <a:t>: </a:t>
            </a:r>
            <a:r>
              <a:rPr lang="de-CH" sz="2400" dirty="0" err="1"/>
              <a:t>it</a:t>
            </a:r>
            <a:r>
              <a:rPr lang="de-CH" sz="2400" dirty="0"/>
              <a:t> must </a:t>
            </a:r>
            <a:r>
              <a:rPr lang="de-CH" sz="2400" dirty="0" err="1"/>
              <a:t>be</a:t>
            </a:r>
            <a:r>
              <a:rPr lang="de-CH" sz="2400" dirty="0"/>
              <a:t> </a:t>
            </a:r>
            <a:r>
              <a:rPr lang="de-CH" sz="2400" dirty="0" err="1"/>
              <a:t>applicable</a:t>
            </a:r>
            <a:r>
              <a:rPr lang="de-CH" sz="2400" dirty="0"/>
              <a:t> </a:t>
            </a:r>
            <a:r>
              <a:rPr lang="de-CH" sz="2400" dirty="0" err="1"/>
              <a:t>to</a:t>
            </a:r>
            <a:r>
              <a:rPr lang="de-CH" sz="2400" dirty="0"/>
              <a:t> </a:t>
            </a:r>
            <a:r>
              <a:rPr lang="de-CH" sz="2400" dirty="0" err="1"/>
              <a:t>sociology</a:t>
            </a:r>
            <a:r>
              <a:rPr lang="de-CH" sz="2400" dirty="0"/>
              <a:t> </a:t>
            </a:r>
            <a:r>
              <a:rPr lang="de-CH" sz="2400" dirty="0" err="1"/>
              <a:t>itself</a:t>
            </a:r>
            <a:r>
              <a:rPr lang="de-CH" sz="2400" dirty="0"/>
              <a:t>.</a:t>
            </a:r>
          </a:p>
          <a:p>
            <a:pPr>
              <a:buFont typeface="+mj-lt"/>
              <a:buAutoNum type="arabicPeriod"/>
            </a:pPr>
            <a:endParaRPr lang="de-CH" sz="2400" dirty="0"/>
          </a:p>
          <a:p>
            <a:pPr algn="r"/>
            <a:r>
              <a:rPr lang="de-CH" sz="2400" dirty="0"/>
              <a:t>Cf. David Bloor, </a:t>
            </a:r>
            <a:r>
              <a:rPr lang="de-CH" sz="2400" i="1" dirty="0"/>
              <a:t>Science </a:t>
            </a:r>
            <a:r>
              <a:rPr lang="de-CH" sz="2400" i="1" dirty="0" err="1"/>
              <a:t>and</a:t>
            </a:r>
            <a:r>
              <a:rPr lang="de-CH" sz="2400" i="1" dirty="0"/>
              <a:t> </a:t>
            </a:r>
            <a:r>
              <a:rPr lang="de-CH" sz="2400" i="1" dirty="0" err="1"/>
              <a:t>Social</a:t>
            </a:r>
            <a:r>
              <a:rPr lang="de-CH" sz="2400" i="1" dirty="0"/>
              <a:t> </a:t>
            </a:r>
            <a:r>
              <a:rPr lang="de-CH" sz="2400" i="1" dirty="0" err="1"/>
              <a:t>Imagery</a:t>
            </a:r>
            <a:r>
              <a:rPr lang="de-CH" sz="2400" i="1" dirty="0"/>
              <a:t> </a:t>
            </a:r>
            <a:r>
              <a:rPr lang="de-CH" sz="2400" dirty="0"/>
              <a:t>(1976)</a:t>
            </a:r>
          </a:p>
        </p:txBody>
      </p:sp>
    </p:spTree>
    <p:extLst>
      <p:ext uri="{BB962C8B-B14F-4D97-AF65-F5344CB8AC3E}">
        <p14:creationId xmlns:p14="http://schemas.microsoft.com/office/powerpoint/2010/main" val="361368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liches F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182" y="4149339"/>
            <a:ext cx="3211286" cy="226785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781422" y="1497104"/>
            <a:ext cx="7578806" cy="2554545"/>
          </a:xfrm>
          <a:prstGeom prst="rect">
            <a:avLst/>
          </a:prstGeom>
          <a:noFill/>
        </p:spPr>
        <p:txBody>
          <a:bodyPr wrap="none" rtlCol="0">
            <a:spAutoFit/>
          </a:bodyPr>
          <a:lstStyle/>
          <a:p>
            <a:pPr algn="ctr"/>
            <a:r>
              <a:rPr lang="en-US" sz="3200" b="1" dirty="0"/>
              <a:t>Warning</a:t>
            </a:r>
          </a:p>
          <a:p>
            <a:endParaRPr lang="en-US" sz="3200" b="1" dirty="0"/>
          </a:p>
          <a:p>
            <a:endParaRPr lang="en-US" sz="3200" b="1" dirty="0"/>
          </a:p>
          <a:p>
            <a:r>
              <a:rPr lang="en-US" sz="3200" b="1" dirty="0"/>
              <a:t>Everything to be discussed is controversial! </a:t>
            </a:r>
          </a:p>
          <a:p>
            <a:endParaRPr lang="en-US" sz="3200" b="1" dirty="0"/>
          </a:p>
        </p:txBody>
      </p:sp>
      <p:pic>
        <p:nvPicPr>
          <p:cNvPr id="2052" name="Picture 4" descr="ildergebnis für warn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572" y="1180365"/>
            <a:ext cx="1317171" cy="131717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ildergebnis für warn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3972" y="1180365"/>
            <a:ext cx="1317171" cy="131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3604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317053" y="453243"/>
            <a:ext cx="2960234" cy="584775"/>
          </a:xfrm>
          <a:prstGeom prst="rect">
            <a:avLst/>
          </a:prstGeom>
          <a:noFill/>
        </p:spPr>
        <p:txBody>
          <a:bodyPr wrap="none" rtlCol="0">
            <a:spAutoFit/>
          </a:bodyPr>
          <a:lstStyle/>
          <a:p>
            <a:pPr algn="ctr"/>
            <a:r>
              <a:rPr lang="en-US" sz="3200" b="1" dirty="0"/>
              <a:t>Why study S&amp;T?</a:t>
            </a:r>
          </a:p>
        </p:txBody>
      </p:sp>
      <p:sp>
        <p:nvSpPr>
          <p:cNvPr id="7" name="Oval 6"/>
          <p:cNvSpPr/>
          <p:nvPr/>
        </p:nvSpPr>
        <p:spPr>
          <a:xfrm>
            <a:off x="402969" y="2010734"/>
            <a:ext cx="3842460" cy="15924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In many public debates, some notion of S&amp;T is presupposed.</a:t>
            </a:r>
          </a:p>
        </p:txBody>
      </p:sp>
      <p:sp>
        <p:nvSpPr>
          <p:cNvPr id="9" name="Oval 8"/>
          <p:cNvSpPr/>
          <p:nvPr/>
        </p:nvSpPr>
        <p:spPr>
          <a:xfrm>
            <a:off x="4911466" y="3356026"/>
            <a:ext cx="4060371" cy="22274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Different disciplines have different approaches and standards. Perspectives from “within” can lead to restricted views of science.</a:t>
            </a:r>
          </a:p>
        </p:txBody>
      </p:sp>
      <p:sp>
        <p:nvSpPr>
          <p:cNvPr id="10" name="Oval 9"/>
          <p:cNvSpPr/>
          <p:nvPr/>
        </p:nvSpPr>
        <p:spPr>
          <a:xfrm>
            <a:off x="1043613" y="4248392"/>
            <a:ext cx="3651864" cy="21626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Science plays an influential role as an institution in modern society. That role needs justification.</a:t>
            </a:r>
          </a:p>
        </p:txBody>
      </p:sp>
      <p:sp>
        <p:nvSpPr>
          <p:cNvPr id="6" name="Oval 5"/>
          <p:cNvSpPr/>
          <p:nvPr/>
        </p:nvSpPr>
        <p:spPr>
          <a:xfrm>
            <a:off x="4543168" y="1464947"/>
            <a:ext cx="3436062" cy="10915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The impact and importance of S&amp;T in modern society. </a:t>
            </a:r>
          </a:p>
        </p:txBody>
      </p:sp>
    </p:spTree>
    <p:extLst>
      <p:ext uri="{BB962C8B-B14F-4D97-AF65-F5344CB8AC3E}">
        <p14:creationId xmlns:p14="http://schemas.microsoft.com/office/powerpoint/2010/main" val="133717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2998" y="1095448"/>
            <a:ext cx="4443133" cy="2677656"/>
          </a:xfrm>
          <a:prstGeom prst="rect">
            <a:avLst/>
          </a:prstGeom>
          <a:noFill/>
        </p:spPr>
        <p:txBody>
          <a:bodyPr wrap="square" rtlCol="0">
            <a:spAutoFit/>
          </a:bodyPr>
          <a:lstStyle/>
          <a:p>
            <a:r>
              <a:rPr lang="en-US" sz="2400" b="1" dirty="0"/>
              <a:t>Philosophy of science is about as useful to scientists as ornithology is to birds.</a:t>
            </a:r>
          </a:p>
          <a:p>
            <a:endParaRPr lang="en-US" sz="2400" dirty="0"/>
          </a:p>
          <a:p>
            <a:endParaRPr lang="en-US" sz="2400" dirty="0"/>
          </a:p>
          <a:p>
            <a:r>
              <a:rPr lang="en-US" sz="2400" dirty="0"/>
              <a:t>Attributed to</a:t>
            </a:r>
          </a:p>
          <a:p>
            <a:r>
              <a:rPr lang="en-US" sz="2400" dirty="0"/>
              <a:t>Richard Feynman</a:t>
            </a:r>
          </a:p>
        </p:txBody>
      </p:sp>
      <p:pic>
        <p:nvPicPr>
          <p:cNvPr id="2" name="Picture 1"/>
          <p:cNvPicPr>
            <a:picLocks noChangeAspect="1"/>
          </p:cNvPicPr>
          <p:nvPr/>
        </p:nvPicPr>
        <p:blipFill>
          <a:blip r:embed="rId3"/>
          <a:stretch>
            <a:fillRect/>
          </a:stretch>
        </p:blipFill>
        <p:spPr>
          <a:xfrm>
            <a:off x="4971677" y="1095448"/>
            <a:ext cx="3764270" cy="4365993"/>
          </a:xfrm>
          <a:prstGeom prst="rect">
            <a:avLst/>
          </a:prstGeom>
        </p:spPr>
      </p:pic>
    </p:spTree>
    <p:extLst>
      <p:ext uri="{BB962C8B-B14F-4D97-AF65-F5344CB8AC3E}">
        <p14:creationId xmlns:p14="http://schemas.microsoft.com/office/powerpoint/2010/main" val="124452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0209" y="786176"/>
            <a:ext cx="2917003" cy="5538423"/>
          </a:xfrm>
          <a:ln>
            <a:solidFill>
              <a:schemeClr val="tx1"/>
            </a:solidFill>
          </a:ln>
        </p:spPr>
        <p:txBody>
          <a:bodyPr>
            <a:noAutofit/>
          </a:bodyPr>
          <a:lstStyle/>
          <a:p>
            <a:r>
              <a:rPr lang="en-US" sz="2800" u="sng" dirty="0">
                <a:solidFill>
                  <a:schemeClr val="tx1"/>
                </a:solidFill>
              </a:rPr>
              <a:t>Deduction</a:t>
            </a:r>
            <a:endParaRPr lang="en-US" sz="2800" u="sng" dirty="0"/>
          </a:p>
          <a:p>
            <a:endParaRPr lang="en-US" sz="1400" dirty="0">
              <a:solidFill>
                <a:schemeClr val="tx1"/>
              </a:solidFill>
            </a:endParaRPr>
          </a:p>
          <a:p>
            <a:endParaRPr lang="en-US" sz="1400" dirty="0">
              <a:solidFill>
                <a:schemeClr val="tx1"/>
              </a:solidFill>
            </a:endParaRPr>
          </a:p>
          <a:p>
            <a:pPr algn="l"/>
            <a:r>
              <a:rPr lang="en-US" sz="1400" dirty="0">
                <a:solidFill>
                  <a:schemeClr val="tx1"/>
                </a:solidFill>
              </a:rPr>
              <a:t>All the beans in this bag are white</a:t>
            </a:r>
          </a:p>
          <a:p>
            <a:pPr algn="l"/>
            <a:r>
              <a:rPr lang="en-US" sz="1400" dirty="0">
                <a:solidFill>
                  <a:schemeClr val="tx1"/>
                </a:solidFill>
              </a:rPr>
              <a:t>These beans are from this bag</a:t>
            </a:r>
            <a:br>
              <a:rPr lang="en-US" sz="1400" dirty="0">
                <a:solidFill>
                  <a:schemeClr val="tx1"/>
                </a:solidFill>
              </a:rPr>
            </a:br>
            <a:r>
              <a:rPr lang="en-US" sz="1400" dirty="0">
                <a:solidFill>
                  <a:schemeClr val="tx1"/>
                </a:solidFill>
              </a:rPr>
              <a:t>-------------------------------------------------</a:t>
            </a:r>
          </a:p>
          <a:p>
            <a:pPr algn="l"/>
            <a:r>
              <a:rPr lang="en-US" sz="1400" dirty="0">
                <a:solidFill>
                  <a:schemeClr val="tx1"/>
                </a:solidFill>
              </a:rPr>
              <a:t>These beans are white</a:t>
            </a:r>
          </a:p>
          <a:p>
            <a:pPr algn="l"/>
            <a:endParaRPr lang="en-US" sz="1400" dirty="0">
              <a:solidFill>
                <a:schemeClr val="tx1"/>
              </a:solidFill>
            </a:endParaRPr>
          </a:p>
          <a:p>
            <a:pPr algn="l"/>
            <a:r>
              <a:rPr lang="en-US" sz="1400" b="1" u="sng" dirty="0">
                <a:solidFill>
                  <a:schemeClr val="tx1"/>
                </a:solidFill>
              </a:rPr>
              <a:t>Properties:</a:t>
            </a:r>
          </a:p>
          <a:p>
            <a:pPr marL="285750" indent="-285750" algn="l">
              <a:buFontTx/>
              <a:buChar char="-"/>
            </a:pPr>
            <a:r>
              <a:rPr lang="en-US" sz="1400" dirty="0">
                <a:solidFill>
                  <a:schemeClr val="tx1"/>
                </a:solidFill>
              </a:rPr>
              <a:t>The truth of the premises warrants the truth of the conclusion.</a:t>
            </a:r>
          </a:p>
          <a:p>
            <a:pPr marL="285750" indent="-285750" algn="l">
              <a:buFontTx/>
              <a:buChar char="-"/>
            </a:pPr>
            <a:r>
              <a:rPr lang="en-US" sz="1400" dirty="0">
                <a:solidFill>
                  <a:schemeClr val="tx1"/>
                </a:solidFill>
              </a:rPr>
              <a:t>In a deductively valid argument, it is impossible that the premises are true and the conclusion is false.</a:t>
            </a:r>
          </a:p>
          <a:p>
            <a:pPr marL="285750" indent="-285750" algn="l">
              <a:buFontTx/>
              <a:buChar char="-"/>
            </a:pPr>
            <a:r>
              <a:rPr lang="en-US" sz="1400" dirty="0">
                <a:solidFill>
                  <a:schemeClr val="tx1"/>
                </a:solidFill>
              </a:rPr>
              <a:t>Logically necessary </a:t>
            </a:r>
          </a:p>
          <a:p>
            <a:pPr marL="285750" indent="-285750" algn="l">
              <a:buFontTx/>
              <a:buChar char="-"/>
            </a:pPr>
            <a:r>
              <a:rPr lang="en-US" sz="1400" dirty="0">
                <a:solidFill>
                  <a:schemeClr val="tx1"/>
                </a:solidFill>
              </a:rPr>
              <a:t>Not </a:t>
            </a:r>
            <a:r>
              <a:rPr lang="en-US" sz="1400" dirty="0" err="1">
                <a:solidFill>
                  <a:schemeClr val="tx1"/>
                </a:solidFill>
              </a:rPr>
              <a:t>ampliative</a:t>
            </a:r>
            <a:r>
              <a:rPr lang="en-US" sz="1400" dirty="0">
                <a:solidFill>
                  <a:schemeClr val="tx1"/>
                </a:solidFill>
              </a:rPr>
              <a:t> (“analytic”)</a:t>
            </a:r>
          </a:p>
          <a:p>
            <a:pPr marL="285750" indent="-285750" algn="l">
              <a:buFontTx/>
              <a:buChar char="-"/>
            </a:pPr>
            <a:r>
              <a:rPr lang="en-US" sz="1400" dirty="0">
                <a:solidFill>
                  <a:schemeClr val="tx1"/>
                </a:solidFill>
              </a:rPr>
              <a:t>A deductive argument is called „sound“ if its premises happen to be true.</a:t>
            </a:r>
          </a:p>
          <a:p>
            <a:pPr algn="l"/>
            <a:endParaRPr lang="en-US" sz="1400" dirty="0">
              <a:solidFill>
                <a:schemeClr val="tx1"/>
              </a:solidFill>
            </a:endParaRPr>
          </a:p>
          <a:p>
            <a:pPr marL="285750" indent="-285750" algn="l">
              <a:buFontTx/>
              <a:buChar char="-"/>
            </a:pPr>
            <a:endParaRPr lang="en-US" sz="1400" dirty="0">
              <a:solidFill>
                <a:schemeClr val="tx1"/>
              </a:solidFill>
            </a:endParaRPr>
          </a:p>
        </p:txBody>
      </p:sp>
      <p:sp>
        <p:nvSpPr>
          <p:cNvPr id="11" name="Untertitel 2"/>
          <p:cNvSpPr txBox="1">
            <a:spLocks/>
          </p:cNvSpPr>
          <p:nvPr/>
        </p:nvSpPr>
        <p:spPr>
          <a:xfrm>
            <a:off x="4995333" y="6416111"/>
            <a:ext cx="4148667" cy="441889"/>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de-DE" sz="1600" dirty="0">
                <a:solidFill>
                  <a:schemeClr val="tx1"/>
                </a:solidFill>
              </a:rPr>
              <a:t>C. S. Peirce, </a:t>
            </a:r>
            <a:r>
              <a:rPr lang="de-DE" sz="1600" i="1" dirty="0" err="1">
                <a:solidFill>
                  <a:schemeClr val="tx1"/>
                </a:solidFill>
              </a:rPr>
              <a:t>Deduction</a:t>
            </a:r>
            <a:r>
              <a:rPr lang="de-DE" sz="1600" i="1" dirty="0">
                <a:solidFill>
                  <a:schemeClr val="tx1"/>
                </a:solidFill>
              </a:rPr>
              <a:t>, </a:t>
            </a:r>
            <a:r>
              <a:rPr lang="de-DE" sz="1600" i="1" dirty="0" err="1">
                <a:solidFill>
                  <a:schemeClr val="tx1"/>
                </a:solidFill>
              </a:rPr>
              <a:t>Induction</a:t>
            </a:r>
            <a:r>
              <a:rPr lang="de-DE" sz="1600" i="1" dirty="0">
                <a:solidFill>
                  <a:schemeClr val="tx1"/>
                </a:solidFill>
              </a:rPr>
              <a:t>, Hypothesis </a:t>
            </a:r>
            <a:r>
              <a:rPr lang="de-DE" sz="1600" dirty="0">
                <a:solidFill>
                  <a:schemeClr val="tx1"/>
                </a:solidFill>
              </a:rPr>
              <a:t>(1878)</a:t>
            </a:r>
            <a:endParaRPr lang="de-DE" sz="1600" i="1" dirty="0">
              <a:solidFill>
                <a:schemeClr val="tx1"/>
              </a:solidFill>
            </a:endParaRPr>
          </a:p>
        </p:txBody>
      </p:sp>
      <p:sp>
        <p:nvSpPr>
          <p:cNvPr id="30" name="Untertitel 2"/>
          <p:cNvSpPr txBox="1">
            <a:spLocks/>
          </p:cNvSpPr>
          <p:nvPr/>
        </p:nvSpPr>
        <p:spPr>
          <a:xfrm>
            <a:off x="6082442" y="786176"/>
            <a:ext cx="2917003" cy="5538423"/>
          </a:xfrm>
          <a:prstGeom prst="rect">
            <a:avLst/>
          </a:prstGeom>
          <a:ln>
            <a:solidFill>
              <a:schemeClr val="tx1"/>
            </a:solid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u="sng" dirty="0">
                <a:solidFill>
                  <a:schemeClr val="tx1"/>
                </a:solidFill>
              </a:rPr>
              <a:t>Abduction</a:t>
            </a:r>
          </a:p>
          <a:p>
            <a:r>
              <a:rPr lang="en-US" sz="1400" dirty="0">
                <a:solidFill>
                  <a:schemeClr val="tx1"/>
                </a:solidFill>
              </a:rPr>
              <a:t>(Peirce: „Hypothesis“)</a:t>
            </a:r>
          </a:p>
          <a:p>
            <a:endParaRPr lang="en-US" sz="1400" dirty="0">
              <a:solidFill>
                <a:schemeClr val="tx1"/>
              </a:solidFill>
            </a:endParaRPr>
          </a:p>
          <a:p>
            <a:pPr algn="l"/>
            <a:r>
              <a:rPr lang="en-US" sz="1400" dirty="0">
                <a:solidFill>
                  <a:schemeClr val="tx1"/>
                </a:solidFill>
              </a:rPr>
              <a:t>All the beans in this bag are white</a:t>
            </a:r>
          </a:p>
          <a:p>
            <a:pPr algn="l"/>
            <a:r>
              <a:rPr lang="en-US" sz="1400" dirty="0">
                <a:solidFill>
                  <a:schemeClr val="tx1"/>
                </a:solidFill>
              </a:rPr>
              <a:t>These beans are white</a:t>
            </a:r>
          </a:p>
          <a:p>
            <a:pPr algn="l"/>
            <a:r>
              <a:rPr lang="en-US" sz="1400" dirty="0">
                <a:solidFill>
                  <a:schemeClr val="tx1"/>
                </a:solidFill>
              </a:rPr>
              <a:t>-------------------------------------------------</a:t>
            </a:r>
            <a:endParaRPr lang="en-US" sz="1400" b="1" dirty="0">
              <a:solidFill>
                <a:schemeClr val="tx1"/>
              </a:solidFill>
            </a:endParaRPr>
          </a:p>
          <a:p>
            <a:pPr algn="l"/>
            <a:r>
              <a:rPr lang="en-US" sz="1400" dirty="0">
                <a:solidFill>
                  <a:schemeClr val="tx1"/>
                </a:solidFill>
              </a:rPr>
              <a:t>These beans are from this bag</a:t>
            </a:r>
          </a:p>
          <a:p>
            <a:pPr algn="l"/>
            <a:endParaRPr lang="en-US" sz="1400" dirty="0">
              <a:solidFill>
                <a:schemeClr val="tx1"/>
              </a:solidFill>
            </a:endParaRPr>
          </a:p>
          <a:p>
            <a:pPr algn="l"/>
            <a:r>
              <a:rPr lang="en-US" sz="1400" b="1" u="sng" dirty="0">
                <a:solidFill>
                  <a:schemeClr val="tx1"/>
                </a:solidFill>
              </a:rPr>
              <a:t>Properties:</a:t>
            </a:r>
          </a:p>
          <a:p>
            <a:pPr marL="285750" indent="-285750" algn="l">
              <a:buFontTx/>
              <a:buChar char="-"/>
            </a:pPr>
            <a:r>
              <a:rPr lang="en-US" sz="1400" dirty="0">
                <a:solidFill>
                  <a:schemeClr val="tx1"/>
                </a:solidFill>
              </a:rPr>
              <a:t>The truth of the premises does not warrant the truth of the conclusion.</a:t>
            </a:r>
          </a:p>
          <a:p>
            <a:pPr marL="285750" indent="-285750" algn="l">
              <a:buFontTx/>
              <a:buChar char="-"/>
            </a:pPr>
            <a:r>
              <a:rPr lang="en-US" sz="1400" dirty="0">
                <a:solidFill>
                  <a:schemeClr val="tx1"/>
                </a:solidFill>
              </a:rPr>
              <a:t>It is possible that the premises are true and the conclusion is false.</a:t>
            </a:r>
          </a:p>
          <a:p>
            <a:pPr marL="285750" indent="-285750" algn="l">
              <a:buFontTx/>
              <a:buChar char="-"/>
            </a:pPr>
            <a:r>
              <a:rPr lang="en-US" sz="1400" dirty="0">
                <a:solidFill>
                  <a:schemeClr val="tx1"/>
                </a:solidFill>
              </a:rPr>
              <a:t>Not necessary</a:t>
            </a:r>
          </a:p>
          <a:p>
            <a:pPr marL="285750" indent="-285750" algn="l">
              <a:buFontTx/>
              <a:buChar char="-"/>
            </a:pPr>
            <a:r>
              <a:rPr lang="en-US" sz="1400" dirty="0" err="1">
                <a:solidFill>
                  <a:schemeClr val="tx1"/>
                </a:solidFill>
              </a:rPr>
              <a:t>Ampliative</a:t>
            </a:r>
            <a:r>
              <a:rPr lang="en-US" sz="1400" dirty="0">
                <a:solidFill>
                  <a:schemeClr val="tx1"/>
                </a:solidFill>
              </a:rPr>
              <a:t> (”synthetic”)</a:t>
            </a:r>
          </a:p>
          <a:p>
            <a:pPr marL="285750" indent="-285750" algn="l">
              <a:buFontTx/>
              <a:buChar char="-"/>
            </a:pPr>
            <a:r>
              <a:rPr lang="en-US" sz="1400" dirty="0">
                <a:solidFill>
                  <a:schemeClr val="tx1"/>
                </a:solidFill>
              </a:rPr>
              <a:t>The conclusion „explains“ the premises.</a:t>
            </a:r>
          </a:p>
          <a:p>
            <a:pPr marL="285750" indent="-285750" algn="l">
              <a:buFontTx/>
              <a:buChar char="-"/>
            </a:pPr>
            <a:r>
              <a:rPr lang="en-US" sz="1400" b="1" i="1" dirty="0">
                <a:solidFill>
                  <a:schemeClr val="tx1"/>
                </a:solidFill>
              </a:rPr>
              <a:t>Inference to the best explanation</a:t>
            </a:r>
            <a:endParaRPr lang="en-US" sz="1400" b="1" dirty="0">
              <a:solidFill>
                <a:schemeClr val="tx1"/>
              </a:solidFill>
            </a:endParaRPr>
          </a:p>
          <a:p>
            <a:pPr algn="l"/>
            <a:endParaRPr lang="en-US" sz="1400" dirty="0">
              <a:solidFill>
                <a:schemeClr val="tx1"/>
              </a:solidFill>
            </a:endParaRPr>
          </a:p>
        </p:txBody>
      </p:sp>
      <p:sp>
        <p:nvSpPr>
          <p:cNvPr id="32" name="Untertitel 2"/>
          <p:cNvSpPr txBox="1">
            <a:spLocks/>
          </p:cNvSpPr>
          <p:nvPr/>
        </p:nvSpPr>
        <p:spPr>
          <a:xfrm>
            <a:off x="3165439" y="786176"/>
            <a:ext cx="2917003" cy="5538423"/>
          </a:xfrm>
          <a:prstGeom prst="rect">
            <a:avLst/>
          </a:prstGeom>
          <a:ln>
            <a:solidFill>
              <a:schemeClr val="tx1"/>
            </a:solid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u="sng" dirty="0">
                <a:solidFill>
                  <a:schemeClr val="tx1"/>
                </a:solidFill>
              </a:rPr>
              <a:t>Induction</a:t>
            </a:r>
            <a:endParaRPr lang="en-US" sz="2800" u="sng" dirty="0"/>
          </a:p>
          <a:p>
            <a:endParaRPr lang="en-US" sz="1400" dirty="0">
              <a:solidFill>
                <a:schemeClr val="tx1"/>
              </a:solidFill>
            </a:endParaRPr>
          </a:p>
          <a:p>
            <a:endParaRPr lang="en-US" sz="1400" dirty="0">
              <a:solidFill>
                <a:schemeClr val="tx1"/>
              </a:solidFill>
            </a:endParaRPr>
          </a:p>
          <a:p>
            <a:pPr algn="l"/>
            <a:r>
              <a:rPr lang="en-US" sz="1400" dirty="0">
                <a:solidFill>
                  <a:schemeClr val="tx1"/>
                </a:solidFill>
              </a:rPr>
              <a:t>These beans are white</a:t>
            </a:r>
          </a:p>
          <a:p>
            <a:pPr algn="l"/>
            <a:r>
              <a:rPr lang="en-US" sz="1400" dirty="0">
                <a:solidFill>
                  <a:schemeClr val="tx1"/>
                </a:solidFill>
              </a:rPr>
              <a:t>These beans are from this bag</a:t>
            </a:r>
          </a:p>
          <a:p>
            <a:pPr algn="l"/>
            <a:r>
              <a:rPr lang="en-US" sz="1400" dirty="0">
                <a:solidFill>
                  <a:schemeClr val="tx1"/>
                </a:solidFill>
              </a:rPr>
              <a:t>-------------------------------------------------</a:t>
            </a:r>
          </a:p>
          <a:p>
            <a:pPr algn="l"/>
            <a:r>
              <a:rPr lang="en-US" sz="1400" dirty="0">
                <a:solidFill>
                  <a:schemeClr val="tx1"/>
                </a:solidFill>
              </a:rPr>
              <a:t>All the beans in this bag are white</a:t>
            </a:r>
          </a:p>
          <a:p>
            <a:pPr algn="l"/>
            <a:endParaRPr lang="en-US" sz="1400" dirty="0">
              <a:solidFill>
                <a:schemeClr val="tx1"/>
              </a:solidFill>
            </a:endParaRPr>
          </a:p>
          <a:p>
            <a:pPr algn="l"/>
            <a:r>
              <a:rPr lang="en-US" sz="1400" b="1" u="sng" dirty="0">
                <a:solidFill>
                  <a:schemeClr val="tx1"/>
                </a:solidFill>
              </a:rPr>
              <a:t>Properties:</a:t>
            </a:r>
          </a:p>
          <a:p>
            <a:pPr marL="285750" indent="-285750" algn="l">
              <a:buFontTx/>
              <a:buChar char="-"/>
            </a:pPr>
            <a:r>
              <a:rPr lang="en-US" sz="1400" dirty="0">
                <a:solidFill>
                  <a:schemeClr val="tx1"/>
                </a:solidFill>
              </a:rPr>
              <a:t>The truth of the premises does not warrant the truth of the conclusion.</a:t>
            </a:r>
          </a:p>
          <a:p>
            <a:pPr marL="285750" indent="-285750" algn="l">
              <a:buFontTx/>
              <a:buChar char="-"/>
            </a:pPr>
            <a:r>
              <a:rPr lang="en-US" sz="1400" dirty="0">
                <a:solidFill>
                  <a:schemeClr val="tx1"/>
                </a:solidFill>
              </a:rPr>
              <a:t>It is possible that the premises are true and the conclusion is false.</a:t>
            </a:r>
          </a:p>
          <a:p>
            <a:pPr marL="285750" indent="-285750" algn="l">
              <a:buFontTx/>
              <a:buChar char="-"/>
            </a:pPr>
            <a:r>
              <a:rPr lang="en-US" sz="1400" dirty="0">
                <a:solidFill>
                  <a:schemeClr val="tx1"/>
                </a:solidFill>
              </a:rPr>
              <a:t>Not necessary</a:t>
            </a:r>
          </a:p>
          <a:p>
            <a:pPr marL="285750" indent="-285750" algn="l">
              <a:buFontTx/>
              <a:buChar char="-"/>
            </a:pPr>
            <a:r>
              <a:rPr lang="en-US" sz="1400" dirty="0" err="1">
                <a:solidFill>
                  <a:schemeClr val="tx1"/>
                </a:solidFill>
              </a:rPr>
              <a:t>Ampliative</a:t>
            </a:r>
            <a:r>
              <a:rPr lang="en-US" sz="1400" dirty="0">
                <a:solidFill>
                  <a:schemeClr val="tx1"/>
                </a:solidFill>
              </a:rPr>
              <a:t> (”synthetic”)</a:t>
            </a:r>
          </a:p>
          <a:p>
            <a:pPr algn="l"/>
            <a:endParaRPr lang="en-US" sz="1400" dirty="0">
              <a:solidFill>
                <a:schemeClr val="tx1"/>
              </a:solidFill>
            </a:endParaRPr>
          </a:p>
          <a:p>
            <a:pPr marL="285750" indent="-285750" algn="l">
              <a:buFontTx/>
              <a:buChar char="-"/>
            </a:pPr>
            <a:endParaRPr lang="en-US" sz="1400" dirty="0">
              <a:solidFill>
                <a:schemeClr val="tx1"/>
              </a:solidFill>
            </a:endParaRPr>
          </a:p>
          <a:p>
            <a:pPr algn="l"/>
            <a:endParaRPr lang="en-US" sz="1400" dirty="0">
              <a:solidFill>
                <a:schemeClr val="tx1"/>
              </a:solidFill>
            </a:endParaRPr>
          </a:p>
        </p:txBody>
      </p:sp>
      <p:sp>
        <p:nvSpPr>
          <p:cNvPr id="35" name="Textfeld 34"/>
          <p:cNvSpPr txBox="1"/>
          <p:nvPr/>
        </p:nvSpPr>
        <p:spPr>
          <a:xfrm>
            <a:off x="3602182" y="2162848"/>
            <a:ext cx="184666" cy="369332"/>
          </a:xfrm>
          <a:prstGeom prst="rect">
            <a:avLst/>
          </a:prstGeom>
          <a:noFill/>
        </p:spPr>
        <p:txBody>
          <a:bodyPr wrap="none" rtlCol="0">
            <a:spAutoFit/>
          </a:bodyPr>
          <a:lstStyle/>
          <a:p>
            <a:endParaRPr lang="de-DE" dirty="0"/>
          </a:p>
        </p:txBody>
      </p:sp>
      <p:sp>
        <p:nvSpPr>
          <p:cNvPr id="2" name="Textfeld 1"/>
          <p:cNvSpPr txBox="1"/>
          <p:nvPr/>
        </p:nvSpPr>
        <p:spPr>
          <a:xfrm>
            <a:off x="3165439" y="150124"/>
            <a:ext cx="3022006" cy="523220"/>
          </a:xfrm>
          <a:prstGeom prst="rect">
            <a:avLst/>
          </a:prstGeom>
          <a:noFill/>
        </p:spPr>
        <p:txBody>
          <a:bodyPr wrap="none" rtlCol="0">
            <a:spAutoFit/>
          </a:bodyPr>
          <a:lstStyle/>
          <a:p>
            <a:pPr algn="ctr"/>
            <a:r>
              <a:rPr lang="en-US" sz="2800" dirty="0"/>
              <a:t>Types of Inferences</a:t>
            </a:r>
            <a:endParaRPr lang="de-DE" sz="2800" dirty="0"/>
          </a:p>
        </p:txBody>
      </p:sp>
      <p:pic>
        <p:nvPicPr>
          <p:cNvPr id="4" name="Grafik 3">
            <a:extLst>
              <a:ext uri="{FF2B5EF4-FFF2-40B4-BE49-F238E27FC236}">
                <a16:creationId xmlns:a16="http://schemas.microsoft.com/office/drawing/2014/main" id="{91F66BC1-C266-0B4D-B24B-B75AC3B8834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6109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701800" y="136094"/>
            <a:ext cx="6057900" cy="562407"/>
          </a:xfrm>
        </p:spPr>
        <p:txBody>
          <a:bodyPr>
            <a:normAutofit/>
          </a:bodyPr>
          <a:lstStyle/>
          <a:p>
            <a:r>
              <a:rPr lang="de-DE" sz="2800" dirty="0"/>
              <a:t>Hume on </a:t>
            </a:r>
            <a:r>
              <a:rPr lang="de-DE" sz="2800" dirty="0" err="1"/>
              <a:t>Causality</a:t>
            </a:r>
            <a:endParaRPr lang="de-DE" sz="2800" dirty="0"/>
          </a:p>
        </p:txBody>
      </p:sp>
      <p:sp>
        <p:nvSpPr>
          <p:cNvPr id="11" name="Rechteck 10"/>
          <p:cNvSpPr/>
          <p:nvPr/>
        </p:nvSpPr>
        <p:spPr>
          <a:xfrm>
            <a:off x="385233" y="973669"/>
            <a:ext cx="8432800" cy="5410198"/>
          </a:xfrm>
          <a:prstGeom prst="rect">
            <a:avLst/>
          </a:prstGeom>
        </p:spPr>
        <p:txBody>
          <a:bodyPr wrap="square">
            <a:normAutofit fontScale="85000" lnSpcReduction="10000"/>
          </a:bodyPr>
          <a:lstStyle/>
          <a:p>
            <a:pPr algn="just">
              <a:lnSpc>
                <a:spcPct val="130000"/>
              </a:lnSpc>
            </a:pPr>
            <a:r>
              <a:rPr lang="en-GB" dirty="0"/>
              <a:t>„Here is a billiard-ball lying on the table, and another ball moving towards it with rapidity. They strike; and the ball, which was formerly at rest, now acquires a motion. This is as perfect an instance of the relation of cause and effect as any which we know, either by sensation or by reflection. Let us therefore examine it. </a:t>
            </a:r>
            <a:r>
              <a:rPr lang="en-GB" dirty="0" err="1"/>
              <a:t>’Tis</a:t>
            </a:r>
            <a:r>
              <a:rPr lang="en-GB" dirty="0"/>
              <a:t> evident, that the two balls touched one another before the motion was communicated, and that there was no interval betwixt the shock and the motion. </a:t>
            </a:r>
            <a:r>
              <a:rPr lang="en-GB" b="1" dirty="0"/>
              <a:t>Contiguity</a:t>
            </a:r>
            <a:r>
              <a:rPr lang="en-GB" dirty="0"/>
              <a:t> in time and place is therefore a requisite circumstance to the operation of all causes. </a:t>
            </a:r>
            <a:r>
              <a:rPr lang="en-GB" dirty="0" err="1"/>
              <a:t>’Tis</a:t>
            </a:r>
            <a:r>
              <a:rPr lang="en-GB" dirty="0"/>
              <a:t> evident likewise, that the motion, which was the cause, is prior to the motion, which was the effect. </a:t>
            </a:r>
            <a:r>
              <a:rPr lang="en-GB" b="1" dirty="0"/>
              <a:t>Priority</a:t>
            </a:r>
            <a:r>
              <a:rPr lang="en-GB" dirty="0"/>
              <a:t> in time, is therefore another requisite circumstance in every cause. But this is not all. Let us try any other balls of the same kind in a like situation, and we shall always find, that the impulse of the one produces motion in the other. Here therefore is a third  circumstance, viz., that is a </a:t>
            </a:r>
            <a:r>
              <a:rPr lang="en-GB" b="1" dirty="0"/>
              <a:t>constant conjunction </a:t>
            </a:r>
            <a:r>
              <a:rPr lang="en-GB" dirty="0"/>
              <a:t>betwixt the cause and effect. Every object like the cause, produces always some object like the effect. Beyond these three circumstances of contiguity, priority, and constant conjunction, I can discover nothing in this cause. The first ball is in motion; touches the second; immediately the second is in motion: and when I try the experiment with the same or like balls, in the same or like circumstances, I find that upon the motion and touch of the one ball, motion always follows in the other. In whatever shape I turn this matter, and however I examine it, I can find nothing farther.“ </a:t>
            </a:r>
            <a:br>
              <a:rPr lang="en-GB" dirty="0"/>
            </a:br>
            <a:endParaRPr lang="en-GB" dirty="0"/>
          </a:p>
          <a:p>
            <a:pPr algn="just">
              <a:lnSpc>
                <a:spcPct val="130000"/>
              </a:lnSpc>
            </a:pPr>
            <a:r>
              <a:rPr lang="en-GB" i="1" dirty="0"/>
              <a:t>An Enquiry Concerning Human Understanding, Abstract of a Treatise of Human Nature (1748</a:t>
            </a:r>
            <a:r>
              <a:rPr lang="en-GB" dirty="0"/>
              <a:t>)</a:t>
            </a:r>
          </a:p>
        </p:txBody>
      </p:sp>
    </p:spTree>
    <p:extLst>
      <p:ext uri="{BB962C8B-B14F-4D97-AF65-F5344CB8AC3E}">
        <p14:creationId xmlns:p14="http://schemas.microsoft.com/office/powerpoint/2010/main" val="365263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4016" y="324891"/>
            <a:ext cx="5664238" cy="461665"/>
          </a:xfrm>
          <a:prstGeom prst="rect">
            <a:avLst/>
          </a:prstGeom>
          <a:noFill/>
        </p:spPr>
        <p:txBody>
          <a:bodyPr wrap="square" rtlCol="0">
            <a:spAutoFit/>
          </a:bodyPr>
          <a:lstStyle/>
          <a:p>
            <a:pPr algn="ctr"/>
            <a:r>
              <a:rPr lang="en-US" sz="2400" b="1" dirty="0"/>
              <a:t>David Hume and the Problem of Induction</a:t>
            </a:r>
          </a:p>
        </p:txBody>
      </p:sp>
      <p:sp>
        <p:nvSpPr>
          <p:cNvPr id="10" name="TextBox 9"/>
          <p:cNvSpPr txBox="1"/>
          <p:nvPr/>
        </p:nvSpPr>
        <p:spPr>
          <a:xfrm>
            <a:off x="4042652" y="1300839"/>
            <a:ext cx="4390147" cy="3036729"/>
          </a:xfrm>
          <a:prstGeom prst="rect">
            <a:avLst/>
          </a:prstGeom>
          <a:noFill/>
        </p:spPr>
        <p:txBody>
          <a:bodyPr wrap="square" rtlCol="0">
            <a:spAutoFit/>
          </a:bodyPr>
          <a:lstStyle/>
          <a:p>
            <a:pPr marL="285750" indent="-285750">
              <a:lnSpc>
                <a:spcPct val="120000"/>
              </a:lnSpc>
              <a:buFont typeface="Arial"/>
              <a:buChar char="•"/>
            </a:pPr>
            <a:r>
              <a:rPr lang="en-US" sz="2000" dirty="0"/>
              <a:t>Reasoning that goes beyond past and present is based on cause and effect</a:t>
            </a:r>
          </a:p>
          <a:p>
            <a:pPr>
              <a:lnSpc>
                <a:spcPct val="120000"/>
              </a:lnSpc>
            </a:pPr>
            <a:endParaRPr lang="en-US" sz="2000" dirty="0"/>
          </a:p>
          <a:p>
            <a:pPr marL="285750" indent="-285750">
              <a:lnSpc>
                <a:spcPct val="120000"/>
              </a:lnSpc>
              <a:buFont typeface="Arial"/>
              <a:buChar char="•"/>
            </a:pPr>
            <a:r>
              <a:rPr lang="en-US" sz="2000" dirty="0"/>
              <a:t>The relation of causality:</a:t>
            </a:r>
          </a:p>
          <a:p>
            <a:pPr>
              <a:lnSpc>
                <a:spcPct val="120000"/>
              </a:lnSpc>
            </a:pPr>
            <a:r>
              <a:rPr lang="en-US" sz="2000" dirty="0"/>
              <a:t>	1) constant conjunction</a:t>
            </a:r>
          </a:p>
          <a:p>
            <a:pPr>
              <a:lnSpc>
                <a:spcPct val="120000"/>
              </a:lnSpc>
            </a:pPr>
            <a:r>
              <a:rPr lang="en-US" sz="2000" dirty="0"/>
              <a:t>	2) contiguity</a:t>
            </a:r>
          </a:p>
          <a:p>
            <a:pPr>
              <a:lnSpc>
                <a:spcPct val="120000"/>
              </a:lnSpc>
            </a:pPr>
            <a:r>
              <a:rPr lang="en-US" sz="2000" dirty="0"/>
              <a:t>	3) priority in time (of the cause)</a:t>
            </a:r>
          </a:p>
          <a:p>
            <a:pPr>
              <a:lnSpc>
                <a:spcPct val="120000"/>
              </a:lnSpc>
            </a:pPr>
            <a:r>
              <a:rPr lang="en-US" sz="2000" dirty="0"/>
              <a:t>	4) NO necessary connection!!!!</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696" y="1226153"/>
            <a:ext cx="3018547" cy="3589065"/>
          </a:xfrm>
          <a:prstGeom prst="rect">
            <a:avLst/>
          </a:prstGeom>
        </p:spPr>
      </p:pic>
      <p:sp>
        <p:nvSpPr>
          <p:cNvPr id="4" name="Rectangle 3"/>
          <p:cNvSpPr/>
          <p:nvPr/>
        </p:nvSpPr>
        <p:spPr>
          <a:xfrm>
            <a:off x="-241030" y="4805419"/>
            <a:ext cx="4572000" cy="646331"/>
          </a:xfrm>
          <a:prstGeom prst="rect">
            <a:avLst/>
          </a:prstGeom>
        </p:spPr>
        <p:txBody>
          <a:bodyPr>
            <a:spAutoFit/>
          </a:bodyPr>
          <a:lstStyle/>
          <a:p>
            <a:pPr algn="ctr"/>
            <a:r>
              <a:rPr lang="en-US" dirty="0"/>
              <a:t>David Hume</a:t>
            </a:r>
          </a:p>
          <a:p>
            <a:pPr algn="ctr"/>
            <a:r>
              <a:rPr lang="en-US" dirty="0"/>
              <a:t>1711–1776</a:t>
            </a:r>
          </a:p>
        </p:txBody>
      </p:sp>
      <p:sp>
        <p:nvSpPr>
          <p:cNvPr id="7" name="TextBox 6"/>
          <p:cNvSpPr txBox="1"/>
          <p:nvPr/>
        </p:nvSpPr>
        <p:spPr>
          <a:xfrm>
            <a:off x="4042652" y="4805419"/>
            <a:ext cx="4699301" cy="1323439"/>
          </a:xfrm>
          <a:prstGeom prst="rect">
            <a:avLst/>
          </a:prstGeom>
          <a:noFill/>
        </p:spPr>
        <p:txBody>
          <a:bodyPr wrap="square" rtlCol="0">
            <a:spAutoFit/>
          </a:bodyPr>
          <a:lstStyle/>
          <a:p>
            <a:r>
              <a:rPr lang="en-US" sz="2000" b="1" dirty="0"/>
              <a:t>The Problem of Induction:</a:t>
            </a:r>
          </a:p>
          <a:p>
            <a:r>
              <a:rPr lang="en-US" sz="2000" dirty="0"/>
              <a:t>How can inferences from the past/present to the future (or from observed instances to unobserved instances) be justified?</a:t>
            </a:r>
          </a:p>
        </p:txBody>
      </p:sp>
    </p:spTree>
    <p:extLst>
      <p:ext uri="{BB962C8B-B14F-4D97-AF65-F5344CB8AC3E}">
        <p14:creationId xmlns:p14="http://schemas.microsoft.com/office/powerpoint/2010/main" val="167453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p:nvPr/>
        </p:nvSpPr>
        <p:spPr>
          <a:xfrm>
            <a:off x="1219471" y="702453"/>
            <a:ext cx="7441929" cy="830997"/>
          </a:xfrm>
          <a:prstGeom prst="rect">
            <a:avLst/>
          </a:prstGeom>
          <a:noFill/>
        </p:spPr>
        <p:txBody>
          <a:bodyPr wrap="square" rtlCol="0">
            <a:spAutoFit/>
          </a:bodyPr>
          <a:lstStyle/>
          <a:p>
            <a:pPr algn="ctr"/>
            <a:r>
              <a:rPr lang="en-US" sz="2400" b="1" dirty="0"/>
              <a:t>Karl Popper’s (Dis)solution of the Problem of Induction in</a:t>
            </a:r>
            <a:br>
              <a:rPr lang="en-US" sz="2400" b="1" dirty="0"/>
            </a:br>
            <a:r>
              <a:rPr lang="en-US" sz="2400" b="1" i="1" dirty="0"/>
              <a:t>The Logic of Scientific Discovery </a:t>
            </a:r>
            <a:r>
              <a:rPr lang="en-US" sz="2400" b="1" dirty="0"/>
              <a:t>(1934)</a:t>
            </a:r>
            <a:endParaRPr lang="en-US" sz="2400" b="1" i="1" dirty="0"/>
          </a:p>
        </p:txBody>
      </p:sp>
      <p:sp>
        <p:nvSpPr>
          <p:cNvPr id="5" name="Rectangle 3"/>
          <p:cNvSpPr/>
          <p:nvPr/>
        </p:nvSpPr>
        <p:spPr>
          <a:xfrm>
            <a:off x="6249504" y="6014933"/>
            <a:ext cx="1915178" cy="646331"/>
          </a:xfrm>
          <a:prstGeom prst="rect">
            <a:avLst/>
          </a:prstGeom>
        </p:spPr>
        <p:txBody>
          <a:bodyPr wrap="square">
            <a:spAutoFit/>
          </a:bodyPr>
          <a:lstStyle/>
          <a:p>
            <a:pPr algn="ctr"/>
            <a:r>
              <a:rPr lang="en-US" dirty="0"/>
              <a:t>Karl R. Popper</a:t>
            </a:r>
          </a:p>
          <a:p>
            <a:pPr algn="ctr"/>
            <a:r>
              <a:rPr lang="en-US" dirty="0"/>
              <a:t>1902–1964</a:t>
            </a:r>
          </a:p>
        </p:txBody>
      </p:sp>
      <p:pic>
        <p:nvPicPr>
          <p:cNvPr id="6"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4700" y="2562099"/>
            <a:ext cx="2593773" cy="3324352"/>
          </a:xfrm>
          <a:prstGeom prst="rect">
            <a:avLst/>
          </a:prstGeom>
        </p:spPr>
      </p:pic>
      <p:pic>
        <p:nvPicPr>
          <p:cNvPr id="1026" name="Picture 2" descr="ildergebnis für logik der Forschu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2679701"/>
            <a:ext cx="2778877" cy="320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51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3040</Words>
  <Application>Microsoft Macintosh PowerPoint</Application>
  <PresentationFormat>Bildschirmpräsentation (4:3)</PresentationFormat>
  <Paragraphs>304</Paragraphs>
  <Slides>29</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Symbol</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Hume on Causality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 Kuhnian Model: The Three Modes of Scientific Practice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Kuhn‘s Epistemic Virtues (or Values)</vt:lpstr>
      <vt:lpstr>PowerPoint-Präsentation</vt:lpstr>
      <vt:lpstr>PowerPoint-Präsentation</vt:lpstr>
      <vt:lpstr>PowerPoint-Präsentation</vt:lpstr>
    </vt:vector>
  </TitlesOfParts>
  <Company>ETH Zuerich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Mitarbeiter</dc:creator>
  <cp:lastModifiedBy>Microsoft Office User</cp:lastModifiedBy>
  <cp:revision>121</cp:revision>
  <dcterms:created xsi:type="dcterms:W3CDTF">2016-05-26T08:09:56Z</dcterms:created>
  <dcterms:modified xsi:type="dcterms:W3CDTF">2019-04-26T11:21:38Z</dcterms:modified>
</cp:coreProperties>
</file>